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CAD0DE"/>
          </a:solidFill>
        </a:fill>
      </a:tcStyle>
    </a:wholeTbl>
    <a:band2H>
      <a:tcTxStyle b="def" i="def"/>
      <a:tcStyle>
        <a:tcBdr/>
        <a:fill>
          <a:solidFill>
            <a:srgbClr val="E6E9EF"/>
          </a:solidFill>
        </a:fill>
      </a:tcStyle>
    </a:band2H>
    <a:firstCol>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1"/>
          </a:solidFill>
        </a:fill>
      </a:tcStyle>
    </a:firstCol>
    <a:la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381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1"/>
          </a:solidFill>
        </a:fill>
      </a:tcStyle>
    </a:lastRow>
    <a:fir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381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1"/>
          </a:solidFill>
        </a:fill>
      </a:tcStyle>
    </a:firstRow>
  </a:tblStyle>
  <a:tblStyle styleId="{C7B018BB-80A7-4F77-B60F-C8B233D01FF8}" styleName="">
    <a:tblBg/>
    <a:wholeTbl>
      <a:tcTxStyle b="off"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CADDF6"/>
          </a:solidFill>
        </a:fill>
      </a:tcStyle>
    </a:wholeTbl>
    <a:band2H>
      <a:tcTxStyle b="def" i="def"/>
      <a:tcStyle>
        <a:tcBdr/>
        <a:fill>
          <a:solidFill>
            <a:srgbClr val="E6EFFB"/>
          </a:solidFill>
        </a:fill>
      </a:tcStyle>
    </a:band2H>
    <a:firstCol>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3"/>
          </a:solidFill>
        </a:fill>
      </a:tcStyle>
    </a:firstCol>
    <a:la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381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3"/>
          </a:solidFill>
        </a:fill>
      </a:tcStyle>
    </a:lastRow>
    <a:fir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381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3"/>
          </a:solidFill>
        </a:fill>
      </a:tcStyle>
    </a:firstRow>
  </a:tblStyle>
  <a:tblStyle styleId="{EEE7283C-3CF3-47DC-8721-378D4A62B228}" styleName="">
    <a:tblBg/>
    <a:wholeTbl>
      <a:tcTxStyle b="off"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FE3D9"/>
          </a:solidFill>
        </a:fill>
      </a:tcStyle>
    </a:wholeTbl>
    <a:band2H>
      <a:tcTxStyle b="def" i="def"/>
      <a:tcStyle>
        <a:tcBdr/>
        <a:fill>
          <a:solidFill>
            <a:srgbClr val="FFF1ED"/>
          </a:solidFill>
        </a:fill>
      </a:tcStyle>
    </a:band2H>
    <a:firstCol>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6"/>
          </a:solidFill>
        </a:fill>
      </a:tcStyle>
    </a:firstCol>
    <a:la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381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6"/>
          </a:solidFill>
        </a:fill>
      </a:tcStyle>
    </a:lastRow>
    <a:fir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381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chemeClr val="accent6"/>
          </a:solidFill>
        </a:fill>
      </a:tcStyle>
    </a:firstRow>
  </a:tblStyle>
  <a:tblStyle styleId="{CF821DB8-F4EB-4A41-A1BA-3FCAFE7338EE}" styleName="">
    <a:tblBg/>
    <a:wholeTbl>
      <a:tcTxStyle b="off" i="off">
        <a:fontRef idx="major">
          <a:srgbClr val="F46524"/>
        </a:fontRef>
        <a:srgbClr val="F4652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DEAE7"/>
          </a:solidFill>
        </a:fill>
      </a:tcStyle>
    </a:wholeTbl>
    <a:band2H>
      <a:tcTxStyle b="def" i="def"/>
      <a:tcStyle>
        <a:tcBdr/>
        <a:fill>
          <a:solidFill>
            <a:srgbClr val="F46524"/>
          </a:solidFill>
        </a:fill>
      </a:tcStyle>
    </a:band2H>
    <a:firstCol>
      <a:tcTxStyle b="on" i="off">
        <a:fontRef idx="major">
          <a:srgbClr val="F46524"/>
        </a:fontRef>
        <a:srgbClr val="F4652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46524"/>
        </a:fontRef>
        <a:srgbClr val="F46524"/>
      </a:tcTxStyle>
      <a:tcStyle>
        <a:tcBdr>
          <a:left>
            <a:ln w="12700" cap="flat">
              <a:noFill/>
              <a:miter lim="400000"/>
            </a:ln>
          </a:left>
          <a:right>
            <a:ln w="12700" cap="flat">
              <a:noFill/>
              <a:miter lim="400000"/>
            </a:ln>
          </a:right>
          <a:top>
            <a:ln w="50800" cap="flat">
              <a:solidFill>
                <a:srgbClr val="F46524"/>
              </a:solidFill>
              <a:prstDash val="solid"/>
              <a:round/>
            </a:ln>
          </a:top>
          <a:bottom>
            <a:ln w="25400" cap="flat">
              <a:solidFill>
                <a:srgbClr val="F46524"/>
              </a:solidFill>
              <a:prstDash val="solid"/>
              <a:round/>
            </a:ln>
          </a:bottom>
          <a:insideH>
            <a:ln w="12700" cap="flat">
              <a:noFill/>
              <a:miter lim="400000"/>
            </a:ln>
          </a:insideH>
          <a:insideV>
            <a:ln w="12700" cap="flat">
              <a:noFill/>
              <a:miter lim="400000"/>
            </a:ln>
          </a:insideV>
        </a:tcBdr>
        <a:fill>
          <a:solidFill>
            <a:srgbClr val="F46524"/>
          </a:solidFill>
        </a:fill>
      </a:tcStyle>
    </a:lastRow>
    <a:firstRow>
      <a:tcTxStyle b="on" i="off">
        <a:fontRef idx="major">
          <a:srgbClr val="F46524"/>
        </a:fontRef>
        <a:srgbClr val="F46524"/>
      </a:tcTxStyle>
      <a:tcStyle>
        <a:tcBdr>
          <a:left>
            <a:ln w="12700" cap="flat">
              <a:noFill/>
              <a:miter lim="400000"/>
            </a:ln>
          </a:left>
          <a:right>
            <a:ln w="12700" cap="flat">
              <a:noFill/>
              <a:miter lim="400000"/>
            </a:ln>
          </a:right>
          <a:top>
            <a:ln w="25400" cap="flat">
              <a:solidFill>
                <a:srgbClr val="F46524"/>
              </a:solidFill>
              <a:prstDash val="solid"/>
              <a:round/>
            </a:ln>
          </a:top>
          <a:bottom>
            <a:ln w="25400" cap="flat">
              <a:solidFill>
                <a:srgbClr val="F46524"/>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BD2CB"/>
          </a:solidFill>
        </a:fill>
      </a:tcStyle>
    </a:wholeTbl>
    <a:band2H>
      <a:tcTxStyle b="def" i="def"/>
      <a:tcStyle>
        <a:tcBdr/>
        <a:fill>
          <a:solidFill>
            <a:srgbClr val="FDEAE7"/>
          </a:solidFill>
        </a:fill>
      </a:tcStyle>
    </a:band2H>
    <a:firstCol>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46524"/>
          </a:solidFill>
        </a:fill>
      </a:tcStyle>
    </a:firstCol>
    <a:la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381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46524"/>
          </a:solidFill>
        </a:fill>
      </a:tcStyle>
    </a:lastRow>
    <a:fir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381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46524"/>
          </a:solidFill>
        </a:fill>
      </a:tcStyle>
    </a:firstRow>
  </a:tblStyle>
  <a:tblStyle styleId="{2708684C-4D16-4618-839F-0558EEFCDFE6}" styleName="">
    <a:tblBg/>
    <a:wholeTbl>
      <a:tcTxStyle b="off"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46524">
              <a:alpha val="20000"/>
            </a:srgbClr>
          </a:solidFill>
        </a:fill>
      </a:tcStyle>
    </a:wholeTbl>
    <a:band2H>
      <a:tcTxStyle b="def" i="def"/>
      <a:tcStyle>
        <a:tcBdr/>
        <a:fill>
          <a:solidFill>
            <a:srgbClr val="FFFFFF"/>
          </a:solidFill>
        </a:fill>
      </a:tcStyle>
    </a:band2H>
    <a:firstCol>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solidFill>
            <a:srgbClr val="F46524">
              <a:alpha val="20000"/>
            </a:srgbClr>
          </a:solidFill>
        </a:fill>
      </a:tcStyle>
    </a:firstCol>
    <a:la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50800" cap="flat">
              <a:solidFill>
                <a:srgbClr val="F46524"/>
              </a:solidFill>
              <a:prstDash val="solid"/>
              <a:round/>
            </a:ln>
          </a:top>
          <a:bottom>
            <a:ln w="127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noFill/>
        </a:fill>
      </a:tcStyle>
    </a:lastRow>
    <a:firstRow>
      <a:tcTxStyle b="on" i="off">
        <a:fontRef idx="major">
          <a:srgbClr val="F46524"/>
        </a:fontRef>
        <a:srgbClr val="F46524"/>
      </a:tcTxStyle>
      <a:tcStyle>
        <a:tcBdr>
          <a:left>
            <a:ln w="12700" cap="flat">
              <a:solidFill>
                <a:srgbClr val="F46524"/>
              </a:solidFill>
              <a:prstDash val="solid"/>
              <a:round/>
            </a:ln>
          </a:left>
          <a:right>
            <a:ln w="12700" cap="flat">
              <a:solidFill>
                <a:srgbClr val="F46524"/>
              </a:solidFill>
              <a:prstDash val="solid"/>
              <a:round/>
            </a:ln>
          </a:right>
          <a:top>
            <a:ln w="12700" cap="flat">
              <a:solidFill>
                <a:srgbClr val="F46524"/>
              </a:solidFill>
              <a:prstDash val="solid"/>
              <a:round/>
            </a:ln>
          </a:top>
          <a:bottom>
            <a:ln w="25400" cap="flat">
              <a:solidFill>
                <a:srgbClr val="F46524"/>
              </a:solidFill>
              <a:prstDash val="solid"/>
              <a:round/>
            </a:ln>
          </a:bottom>
          <a:insideH>
            <a:ln w="12700" cap="flat">
              <a:solidFill>
                <a:srgbClr val="F46524"/>
              </a:solidFill>
              <a:prstDash val="solid"/>
              <a:round/>
            </a:ln>
          </a:insideH>
          <a:insideV>
            <a:ln w="12700" cap="flat">
              <a:solidFill>
                <a:srgbClr val="F46524"/>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0" name="Shape 170"/>
          <p:cNvSpPr/>
          <p:nvPr>
            <p:ph type="sldImg"/>
          </p:nvPr>
        </p:nvSpPr>
        <p:spPr>
          <a:xfrm>
            <a:off x="1143000" y="685800"/>
            <a:ext cx="4572000" cy="3429000"/>
          </a:xfrm>
          <a:prstGeom prst="rect">
            <a:avLst/>
          </a:prstGeom>
        </p:spPr>
        <p:txBody>
          <a:bodyPr/>
          <a:lstStyle/>
          <a:p>
            <a:pPr/>
          </a:p>
        </p:txBody>
      </p:sp>
      <p:sp>
        <p:nvSpPr>
          <p:cNvPr id="171" name="Shape 17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Circles of evaluation </a:t>
            </a:r>
          </a:p>
          <a:p>
            <a:pPr/>
            <a:r>
              <a:t>Yret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-Booleans are truth values (true, false). </a:t>
            </a:r>
          </a:p>
          <a:p>
            <a:pPr/>
          </a:p>
          <a:p>
            <a:pPr marL="140368" indent="-140368">
              <a:buSzPct val="100000"/>
              <a:buChar char="-"/>
            </a:pPr>
            <a:r>
              <a:t>it can’t represent other comparison operators, because you can’t be both greater than and less than.  </a:t>
            </a:r>
          </a:p>
          <a:p>
            <a:pPr marL="140368" indent="-140368">
              <a:buSzPct val="100000"/>
              <a:buChar char="-"/>
            </a:pPr>
            <a:r>
              <a:t>questions will vary. students may have questions about the questions about ‘universe’? 18-22</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marL="187157" indent="-187157">
              <a:buSzPct val="100000"/>
              <a:buAutoNum type="arabicPeriod" startAt="1"/>
            </a:pPr>
            <a:r>
              <a:t>Yes because there’s two left parens but only one right parens</a:t>
            </a:r>
          </a:p>
          <a:p>
            <a:pPr marL="187157" indent="-187157">
              <a:buSzPct val="100000"/>
              <a:buAutoNum type="arabicPeriod" startAt="1"/>
            </a:pPr>
            <a:r>
              <a:t>Syntax refers to the rules for what’s an acceptable expression. For instance in math there’s a rule that whenever you have a left parens you also need a right parens.  A syntax error is an expression that breaks one or more rules.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Remind students about definitions area and interactions area.</a:t>
            </a:r>
          </a:p>
          <a:p>
            <a:pPr/>
          </a:p>
          <a:p>
            <a:pPr/>
            <a:r>
              <a:t>+Why is it useful to pay attention to error messages? because they tell you exactly what’s going wrong.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marL="187157" indent="-187157">
              <a:buSzPct val="100000"/>
              <a:buAutoNum type="arabicPeriod" startAt="1"/>
            </a:pPr>
            <a:r>
              <a:t>there’s no limit to what the editor can handle </a:t>
            </a:r>
          </a:p>
          <a:p>
            <a:pPr marL="187157" indent="-187157">
              <a:buSzPct val="100000"/>
              <a:buAutoNum type="arabicPeriod" startAt="1"/>
            </a:pPr>
            <a:r>
              <a:t>you need to have somthing to the left of the ‘.’. so .5 gives you an error message.  Fortunately the Pyret editor gives you an error message telling you exactly this.</a:t>
            </a:r>
          </a:p>
          <a:p>
            <a:pPr marL="187157" indent="-187157">
              <a:buSzPct val="100000"/>
              <a:buAutoNum type="arabicPeriod" startAt="1"/>
            </a:pPr>
            <a:r>
              <a:t>It evaluates to a decimal. If you click on it changes beck and forth between decimal and fraction form.</a:t>
            </a:r>
          </a:p>
          <a:p>
            <a:pPr marL="187157" indent="-187157">
              <a:buSzPct val="100000"/>
              <a:buAutoNum type="arabicPeriod" startAt="1"/>
            </a:pPr>
            <a:r>
              <a:t>it evaluates to a negative number.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5. No, one is a number one is a string.</a:t>
            </a:r>
          </a:p>
          <a:p>
            <a:pPr/>
          </a:p>
          <a:p>
            <a:pPr/>
            <a:r>
              <a:t>10.  answers will vary. strings have to have two quotation marks surrounding them. If a number is surrounded by “” it will evaluate to a string, otherwise it will be a number.  Regular words without quotation marks will give you an error message.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11. you need to have spaces separating the number from the operator.  </a:t>
            </a:r>
          </a:p>
          <a:p>
            <a:pPr/>
            <a:r>
              <a:t>12.  If all operators are + it doesn’t need (). Otherwise you need () to tell Pyret which expression to evaluate first.  </a:t>
            </a:r>
            <a:br/>
            <a:r>
              <a:t>+What about 4 + 2 - 6? this also needs ().  </a:t>
            </a:r>
          </a:p>
          <a:p>
            <a:pPr/>
            <a:r>
              <a:t>13. this freaks out. you can’t combine strings and numbers.</a:t>
            </a:r>
          </a:p>
          <a:p>
            <a:pPr/>
            <a:r>
              <a:t>+Can you have an expresion like “cat” + “dog”? yes, this is actually called concatenation and it gives you “catdog”.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Student should read top paragraph.</a:t>
            </a:r>
          </a:p>
          <a:p>
            <a:pPr/>
            <a:r>
              <a:t>See teacher resources for answers.  This exercise let’s students figure out from experience what boolean operators do.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13. ‘&lt;‘ is less than</a:t>
            </a:r>
          </a:p>
          <a:p>
            <a:pPr/>
            <a:r>
              <a:t>14. “&gt;=“ is greater than or equal to</a:t>
            </a:r>
          </a:p>
          <a:p>
            <a:pPr/>
            <a:r>
              <a:t>15. &lt;&gt; is not equal to.</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Students might need help with the ‘whole’ universe question.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bg>
      <p:bgPr>
        <a:solidFill>
          <a:srgbClr val="F46524"/>
        </a:solidFill>
      </p:bgPr>
    </p:bg>
    <p:spTree>
      <p:nvGrpSpPr>
        <p:cNvPr id="1" name=""/>
        <p:cNvGrpSpPr/>
        <p:nvPr/>
      </p:nvGrpSpPr>
      <p:grpSpPr>
        <a:xfrm>
          <a:off x="0" y="0"/>
          <a:ext cx="0" cy="0"/>
          <a:chOff x="0" y="0"/>
          <a:chExt cx="0" cy="0"/>
        </a:xfrm>
      </p:grpSpPr>
      <p:pic>
        <p:nvPicPr>
          <p:cNvPr id="14"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15" name="Google Shape;11;p2"/>
          <p:cNvSpPr/>
          <p:nvPr/>
        </p:nvSpPr>
        <p:spPr>
          <a:xfrm>
            <a:off x="2477722" y="415650"/>
            <a:ext cx="6244203" cy="1"/>
          </a:xfrm>
          <a:prstGeom prst="line">
            <a:avLst/>
          </a:prstGeom>
          <a:ln w="38100">
            <a:solidFill>
              <a:srgbClr val="FFFFFF"/>
            </a:solidFill>
          </a:ln>
        </p:spPr>
        <p:txBody>
          <a:bodyPr lIns="45718" tIns="45718" rIns="45718" bIns="45718"/>
          <a:lstStyle/>
          <a:p>
            <a:pPr/>
          </a:p>
        </p:txBody>
      </p:sp>
      <p:sp>
        <p:nvSpPr>
          <p:cNvPr id="16" name="Google Shape;12;p2"/>
          <p:cNvSpPr/>
          <p:nvPr/>
        </p:nvSpPr>
        <p:spPr>
          <a:xfrm>
            <a:off x="2477722" y="4739999"/>
            <a:ext cx="6244203" cy="1"/>
          </a:xfrm>
          <a:prstGeom prst="line">
            <a:avLst/>
          </a:prstGeom>
          <a:ln w="19050">
            <a:solidFill>
              <a:srgbClr val="FFFFFF"/>
            </a:solidFill>
          </a:ln>
        </p:spPr>
        <p:txBody>
          <a:bodyPr lIns="45718" tIns="45718" rIns="45718" bIns="45718"/>
          <a:lstStyle/>
          <a:p>
            <a:pPr/>
          </a:p>
        </p:txBody>
      </p:sp>
      <p:sp>
        <p:nvSpPr>
          <p:cNvPr id="17" name="Google Shape;13;p2"/>
          <p:cNvSpPr/>
          <p:nvPr/>
        </p:nvSpPr>
        <p:spPr>
          <a:xfrm>
            <a:off x="425197" y="415650"/>
            <a:ext cx="183302" cy="1"/>
          </a:xfrm>
          <a:prstGeom prst="line">
            <a:avLst/>
          </a:prstGeom>
          <a:ln w="19050">
            <a:solidFill>
              <a:srgbClr val="FFFFFF"/>
            </a:solidFill>
          </a:ln>
        </p:spPr>
        <p:txBody>
          <a:bodyPr lIns="45718" tIns="45718" rIns="45718" bIns="45718"/>
          <a:lstStyle/>
          <a:p>
            <a:pPr/>
          </a:p>
        </p:txBody>
      </p:sp>
      <p:sp>
        <p:nvSpPr>
          <p:cNvPr id="18" name="Title Text"/>
          <p:cNvSpPr txBox="1"/>
          <p:nvPr>
            <p:ph type="title"/>
          </p:nvPr>
        </p:nvSpPr>
        <p:spPr>
          <a:xfrm>
            <a:off x="2371725" y="630225"/>
            <a:ext cx="6331500" cy="1542000"/>
          </a:xfrm>
          <a:prstGeom prst="rect">
            <a:avLst/>
          </a:prstGeom>
        </p:spPr>
        <p:txBody>
          <a:bodyPr anchor="t"/>
          <a:lstStyle>
            <a:lvl1pPr algn="l">
              <a:defRPr sz="4800">
                <a:solidFill>
                  <a:srgbClr val="FFFFFF"/>
                </a:solidFill>
                <a:latin typeface="Raleway"/>
                <a:ea typeface="Raleway"/>
                <a:cs typeface="Raleway"/>
                <a:sym typeface="Raleway"/>
              </a:defRPr>
            </a:lvl1pPr>
          </a:lstStyle>
          <a:p>
            <a:pPr/>
            <a:r>
              <a:t>Title Text</a:t>
            </a:r>
          </a:p>
        </p:txBody>
      </p:sp>
      <p:sp>
        <p:nvSpPr>
          <p:cNvPr id="19" name="Body Level One…"/>
          <p:cNvSpPr txBox="1"/>
          <p:nvPr>
            <p:ph type="body" sz="quarter" idx="1"/>
          </p:nvPr>
        </p:nvSpPr>
        <p:spPr>
          <a:xfrm>
            <a:off x="2390267" y="3238450"/>
            <a:ext cx="6331502" cy="1241700"/>
          </a:xfrm>
          <a:prstGeom prst="rect">
            <a:avLst/>
          </a:prstGeom>
        </p:spPr>
        <p:txBody>
          <a:bodyPr anchor="b"/>
          <a:lstStyle>
            <a:lvl1pPr marL="228600" indent="-114300" algn="l">
              <a:lnSpc>
                <a:spcPct val="100000"/>
              </a:lnSpc>
              <a:buClrTx/>
              <a:buSzTx/>
              <a:buFontTx/>
              <a:buNone/>
              <a:defRPr>
                <a:solidFill>
                  <a:srgbClr val="FFFFFF"/>
                </a:solidFill>
              </a:defRPr>
            </a:lvl1pPr>
            <a:lvl2pPr marL="228600" indent="114300" algn="l">
              <a:lnSpc>
                <a:spcPct val="100000"/>
              </a:lnSpc>
              <a:buClrTx/>
              <a:buSzTx/>
              <a:buFontTx/>
              <a:buNone/>
              <a:defRPr>
                <a:solidFill>
                  <a:srgbClr val="FFFFFF"/>
                </a:solidFill>
              </a:defRPr>
            </a:lvl2pPr>
            <a:lvl3pPr marL="228600" indent="114300" algn="l">
              <a:lnSpc>
                <a:spcPct val="100000"/>
              </a:lnSpc>
              <a:buClrTx/>
              <a:buSzTx/>
              <a:buFontTx/>
              <a:buNone/>
              <a:defRPr>
                <a:solidFill>
                  <a:srgbClr val="FFFFFF"/>
                </a:solidFill>
              </a:defRPr>
            </a:lvl3pPr>
            <a:lvl4pPr marL="228600" indent="114300" algn="l">
              <a:lnSpc>
                <a:spcPct val="100000"/>
              </a:lnSpc>
              <a:buClrTx/>
              <a:buSzTx/>
              <a:buFontTx/>
              <a:buNone/>
              <a:defRPr>
                <a:solidFill>
                  <a:srgbClr val="FFFFFF"/>
                </a:solidFill>
              </a:defRPr>
            </a:lvl4pPr>
            <a:lvl5pPr marL="228600" indent="114300" algn="l">
              <a:lnSpc>
                <a:spcPct val="100000"/>
              </a:lnSpc>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pic>
        <p:nvPicPr>
          <p:cNvPr id="20" name="Google Shape;17;p2" descr="Google Shape;17;p2"/>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2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124" name="xx%"/>
          <p:cNvSpPr txBox="1"/>
          <p:nvPr>
            <p:ph type="title" hasCustomPrompt="1"/>
          </p:nvPr>
        </p:nvSpPr>
        <p:spPr>
          <a:prstGeom prst="rect">
            <a:avLst/>
          </a:prstGeom>
        </p:spPr>
        <p:txBody>
          <a:bodyPr/>
          <a:lstStyle/>
          <a:p>
            <a:pPr/>
            <a:r>
              <a:t>xx%</a:t>
            </a:r>
          </a:p>
        </p:txBody>
      </p:sp>
      <p:sp>
        <p:nvSpPr>
          <p:cNvPr id="125" name="Body Level One…"/>
          <p:cNvSpPr txBox="1"/>
          <p:nvPr>
            <p:ph type="body" sz="quarter"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133"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1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
    <p:spTree>
      <p:nvGrpSpPr>
        <p:cNvPr id="1" name=""/>
        <p:cNvGrpSpPr/>
        <p:nvPr/>
      </p:nvGrpSpPr>
      <p:grpSpPr>
        <a:xfrm>
          <a:off x="0" y="0"/>
          <a:ext cx="0" cy="0"/>
          <a:chOff x="0" y="0"/>
          <a:chExt cx="0" cy="0"/>
        </a:xfrm>
      </p:grpSpPr>
      <p:pic>
        <p:nvPicPr>
          <p:cNvPr id="141"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142" name="Google Shape;24;p4"/>
          <p:cNvSpPr/>
          <p:nvPr/>
        </p:nvSpPr>
        <p:spPr>
          <a:xfrm>
            <a:off x="2477722" y="415650"/>
            <a:ext cx="6244203" cy="1"/>
          </a:xfrm>
          <a:prstGeom prst="line">
            <a:avLst/>
          </a:prstGeom>
          <a:ln w="38100">
            <a:solidFill>
              <a:srgbClr val="000000"/>
            </a:solidFill>
          </a:ln>
        </p:spPr>
        <p:txBody>
          <a:bodyPr lIns="45718" tIns="45718" rIns="45718" bIns="45718"/>
          <a:lstStyle/>
          <a:p>
            <a:pPr>
              <a:defRPr>
                <a:latin typeface="+mn-lt"/>
                <a:ea typeface="+mn-ea"/>
                <a:cs typeface="+mn-cs"/>
                <a:sym typeface="Arial"/>
              </a:defRPr>
            </a:pPr>
          </a:p>
        </p:txBody>
      </p:sp>
      <p:sp>
        <p:nvSpPr>
          <p:cNvPr id="143" name="Google Shape;25;p4"/>
          <p:cNvSpPr/>
          <p:nvPr/>
        </p:nvSpPr>
        <p:spPr>
          <a:xfrm>
            <a:off x="2477722" y="4739999"/>
            <a:ext cx="6244203" cy="1"/>
          </a:xfrm>
          <a:prstGeom prst="line">
            <a:avLst/>
          </a:prstGeom>
          <a:ln w="19050">
            <a:solidFill>
              <a:srgbClr val="000000"/>
            </a:solidFill>
          </a:ln>
        </p:spPr>
        <p:txBody>
          <a:bodyPr lIns="45718" tIns="45718" rIns="45718" bIns="45718"/>
          <a:lstStyle/>
          <a:p>
            <a:pPr>
              <a:defRPr>
                <a:latin typeface="+mn-lt"/>
                <a:ea typeface="+mn-ea"/>
                <a:cs typeface="+mn-cs"/>
                <a:sym typeface="Arial"/>
              </a:defRPr>
            </a:pPr>
          </a:p>
        </p:txBody>
      </p:sp>
      <p:sp>
        <p:nvSpPr>
          <p:cNvPr id="144" name="Google Shape;26;p4"/>
          <p:cNvSpPr/>
          <p:nvPr/>
        </p:nvSpPr>
        <p:spPr>
          <a:xfrm>
            <a:off x="425197" y="415650"/>
            <a:ext cx="183303" cy="1"/>
          </a:xfrm>
          <a:prstGeom prst="line">
            <a:avLst/>
          </a:prstGeom>
          <a:ln w="19050">
            <a:solidFill>
              <a:srgbClr val="000000"/>
            </a:solidFill>
          </a:ln>
        </p:spPr>
        <p:txBody>
          <a:bodyPr lIns="45718" tIns="45718" rIns="45718" bIns="45718"/>
          <a:lstStyle/>
          <a:p>
            <a:pPr>
              <a:defRPr>
                <a:latin typeface="+mn-lt"/>
                <a:ea typeface="+mn-ea"/>
                <a:cs typeface="+mn-cs"/>
                <a:sym typeface="Arial"/>
              </a:defRPr>
            </a:pPr>
          </a:p>
        </p:txBody>
      </p:sp>
      <p:sp>
        <p:nvSpPr>
          <p:cNvPr id="145" name="Title Text"/>
          <p:cNvSpPr txBox="1"/>
          <p:nvPr>
            <p:ph type="title"/>
          </p:nvPr>
        </p:nvSpPr>
        <p:spPr>
          <a:xfrm>
            <a:off x="2400250" y="575950"/>
            <a:ext cx="6321601" cy="635403"/>
          </a:xfrm>
          <a:prstGeom prst="rect">
            <a:avLst/>
          </a:prstGeom>
        </p:spPr>
        <p:txBody>
          <a:bodyPr lIns="91422" tIns="91422" rIns="91422" bIns="91422" anchor="t"/>
          <a:lstStyle>
            <a:lvl1pPr algn="l">
              <a:defRPr sz="3000">
                <a:solidFill>
                  <a:srgbClr val="000000"/>
                </a:solidFill>
                <a:latin typeface="Raleway"/>
                <a:ea typeface="Raleway"/>
                <a:cs typeface="Raleway"/>
                <a:sym typeface="Raleway"/>
              </a:defRPr>
            </a:lvl1pPr>
          </a:lstStyle>
          <a:p>
            <a:pPr/>
            <a:r>
              <a:t>Title Text</a:t>
            </a:r>
          </a:p>
        </p:txBody>
      </p:sp>
      <p:sp>
        <p:nvSpPr>
          <p:cNvPr id="146" name="Body Level One…"/>
          <p:cNvSpPr txBox="1"/>
          <p:nvPr>
            <p:ph type="body" idx="1"/>
          </p:nvPr>
        </p:nvSpPr>
        <p:spPr>
          <a:xfrm>
            <a:off x="2410111" y="1595776"/>
            <a:ext cx="6321603" cy="3002403"/>
          </a:xfrm>
          <a:prstGeom prst="rect">
            <a:avLst/>
          </a:prstGeom>
        </p:spPr>
        <p:txBody>
          <a:bodyPr lIns="91422" tIns="91422" rIns="91422" bIns="91422"/>
          <a:lstStyle>
            <a:lvl1pPr algn="l"/>
            <a:lvl2pPr indent="-408213" algn="l"/>
            <a:lvl3pPr algn="l"/>
            <a:lvl4pPr algn="l"/>
            <a:lvl5pPr algn="l"/>
          </a:lstStyle>
          <a:p>
            <a:pPr/>
            <a:r>
              <a:t>Body Level One</a:t>
            </a:r>
          </a:p>
          <a:p>
            <a:pPr lvl="1"/>
            <a:r>
              <a:t>Body Level Two</a:t>
            </a:r>
          </a:p>
          <a:p>
            <a:pPr lvl="2"/>
            <a:r>
              <a:t>Body Level Three</a:t>
            </a:r>
          </a:p>
          <a:p>
            <a:pPr lvl="3"/>
            <a:r>
              <a:t>Body Level Four</a:t>
            </a:r>
          </a:p>
          <a:p>
            <a:pPr lvl="4"/>
            <a:r>
              <a:t>Body Level Five</a:t>
            </a:r>
          </a:p>
        </p:txBody>
      </p:sp>
      <p:sp>
        <p:nvSpPr>
          <p:cNvPr id="147" name="Google Shape;30;p4"/>
          <p:cNvSpPr txBox="1"/>
          <p:nvPr/>
        </p:nvSpPr>
        <p:spPr>
          <a:xfrm>
            <a:off x="169150" y="4739999"/>
            <a:ext cx="8552700" cy="398747"/>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p>
            <a:pPr>
              <a:defRPr b="1">
                <a:solidFill>
                  <a:srgbClr val="000000"/>
                </a:solidFill>
                <a:latin typeface="Lato"/>
                <a:ea typeface="Lato"/>
                <a:cs typeface="Lato"/>
                <a:sym typeface="Lato"/>
              </a:defRPr>
            </a:pPr>
            <a:r>
              <a:t>Class: </a:t>
            </a:r>
            <a:r>
              <a:rPr b="0"/>
              <a:t>Pre-calculus </a:t>
            </a:r>
            <a:r>
              <a:t>Goal: </a:t>
            </a:r>
            <a:r>
              <a:rPr b="0"/>
              <a:t>Find relative minima and maxima on graphs</a:t>
            </a:r>
          </a:p>
        </p:txBody>
      </p:sp>
      <p:sp>
        <p:nvSpPr>
          <p:cNvPr id="148" name="Google Shape;31;p4"/>
          <p:cNvSpPr txBox="1"/>
          <p:nvPr/>
        </p:nvSpPr>
        <p:spPr>
          <a:xfrm>
            <a:off x="7263947" y="6563"/>
            <a:ext cx="5621103" cy="398747"/>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lvl1pPr>
              <a:defRPr>
                <a:solidFill>
                  <a:srgbClr val="000000"/>
                </a:solidFill>
                <a:latin typeface="Lato"/>
                <a:ea typeface="Lato"/>
                <a:cs typeface="Lato"/>
                <a:sym typeface="Lato"/>
              </a:defRPr>
            </a:lvl1pPr>
          </a:lstStyle>
          <a:p>
            <a:pPr/>
            <a:r>
              <a:t>Dr. O’Brien, 9/23/21</a:t>
            </a:r>
          </a:p>
        </p:txBody>
      </p:sp>
      <p:sp>
        <p:nvSpPr>
          <p:cNvPr id="149" name="Slide Number"/>
          <p:cNvSpPr txBox="1"/>
          <p:nvPr>
            <p:ph type="sldNum" sz="quarter" idx="2"/>
          </p:nvPr>
        </p:nvSpPr>
        <p:spPr>
          <a:xfrm>
            <a:off x="8709890" y="4717936"/>
            <a:ext cx="336809" cy="335247"/>
          </a:xfrm>
          <a:prstGeom prst="rect">
            <a:avLst/>
          </a:prstGeom>
        </p:spPr>
        <p:txBody>
          <a:bodyPr lIns="91422" tIns="91422" rIns="91422" bIns="91422"/>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
    <p:spTree>
      <p:nvGrpSpPr>
        <p:cNvPr id="1" name=""/>
        <p:cNvGrpSpPr/>
        <p:nvPr/>
      </p:nvGrpSpPr>
      <p:grpSpPr>
        <a:xfrm>
          <a:off x="0" y="0"/>
          <a:ext cx="0" cy="0"/>
          <a:chOff x="0" y="0"/>
          <a:chExt cx="0" cy="0"/>
        </a:xfrm>
      </p:grpSpPr>
      <p:pic>
        <p:nvPicPr>
          <p:cNvPr id="156"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157" name="Google Shape;24;p4"/>
          <p:cNvSpPr/>
          <p:nvPr/>
        </p:nvSpPr>
        <p:spPr>
          <a:xfrm>
            <a:off x="2477722" y="415650"/>
            <a:ext cx="6244203" cy="1"/>
          </a:xfrm>
          <a:prstGeom prst="line">
            <a:avLst/>
          </a:prstGeom>
          <a:ln w="38100">
            <a:solidFill>
              <a:srgbClr val="000000"/>
            </a:solidFill>
          </a:ln>
        </p:spPr>
        <p:txBody>
          <a:bodyPr lIns="45718" tIns="45718" rIns="45718" bIns="45718"/>
          <a:lstStyle/>
          <a:p>
            <a:pPr/>
          </a:p>
        </p:txBody>
      </p:sp>
      <p:sp>
        <p:nvSpPr>
          <p:cNvPr id="158" name="Google Shape;25;p4"/>
          <p:cNvSpPr/>
          <p:nvPr/>
        </p:nvSpPr>
        <p:spPr>
          <a:xfrm>
            <a:off x="2477722" y="4739999"/>
            <a:ext cx="6244203" cy="1"/>
          </a:xfrm>
          <a:prstGeom prst="line">
            <a:avLst/>
          </a:prstGeom>
          <a:ln w="19050">
            <a:solidFill>
              <a:srgbClr val="000000"/>
            </a:solidFill>
          </a:ln>
        </p:spPr>
        <p:txBody>
          <a:bodyPr lIns="45718" tIns="45718" rIns="45718" bIns="45718"/>
          <a:lstStyle/>
          <a:p>
            <a:pPr/>
          </a:p>
        </p:txBody>
      </p:sp>
      <p:sp>
        <p:nvSpPr>
          <p:cNvPr id="159" name="Google Shape;26;p4"/>
          <p:cNvSpPr/>
          <p:nvPr/>
        </p:nvSpPr>
        <p:spPr>
          <a:xfrm>
            <a:off x="425197" y="415650"/>
            <a:ext cx="183302" cy="1"/>
          </a:xfrm>
          <a:prstGeom prst="line">
            <a:avLst/>
          </a:prstGeom>
          <a:ln w="19050">
            <a:solidFill>
              <a:srgbClr val="000000"/>
            </a:solidFill>
          </a:ln>
        </p:spPr>
        <p:txBody>
          <a:bodyPr lIns="45718" tIns="45718" rIns="45718" bIns="45718"/>
          <a:lstStyle/>
          <a:p>
            <a:pPr/>
          </a:p>
        </p:txBody>
      </p:sp>
      <p:sp>
        <p:nvSpPr>
          <p:cNvPr id="160" name="Title Text"/>
          <p:cNvSpPr txBox="1"/>
          <p:nvPr>
            <p:ph type="title"/>
          </p:nvPr>
        </p:nvSpPr>
        <p:spPr>
          <a:xfrm>
            <a:off x="2400250" y="575950"/>
            <a:ext cx="6321601" cy="635402"/>
          </a:xfrm>
          <a:prstGeom prst="rect">
            <a:avLst/>
          </a:prstGeom>
        </p:spPr>
        <p:txBody>
          <a:bodyPr anchor="t"/>
          <a:lstStyle>
            <a:lvl1pPr algn="l">
              <a:defRPr sz="3000">
                <a:solidFill>
                  <a:srgbClr val="000000"/>
                </a:solidFill>
                <a:latin typeface="Raleway"/>
                <a:ea typeface="Raleway"/>
                <a:cs typeface="Raleway"/>
                <a:sym typeface="Raleway"/>
              </a:defRPr>
            </a:lvl1pPr>
          </a:lstStyle>
          <a:p>
            <a:pPr/>
            <a:r>
              <a:t>Title Text</a:t>
            </a:r>
          </a:p>
        </p:txBody>
      </p:sp>
      <p:sp>
        <p:nvSpPr>
          <p:cNvPr id="161" name="Body Level One…"/>
          <p:cNvSpPr txBox="1"/>
          <p:nvPr>
            <p:ph type="body" idx="1"/>
          </p:nvPr>
        </p:nvSpPr>
        <p:spPr>
          <a:xfrm>
            <a:off x="2410111" y="1595776"/>
            <a:ext cx="6321603" cy="3002402"/>
          </a:xfrm>
          <a:prstGeom prst="rect">
            <a:avLst/>
          </a:prstGeom>
        </p:spPr>
        <p:txBody>
          <a:bodyPr/>
          <a:lstStyle>
            <a:lvl1pPr algn="l"/>
            <a:lvl2pPr algn="l"/>
            <a:lvl3pPr algn="l"/>
            <a:lvl4pPr algn="l"/>
            <a:lvl5pPr algn="l"/>
          </a:lstStyle>
          <a:p>
            <a:pPr/>
            <a:r>
              <a:t>Body Level One</a:t>
            </a:r>
          </a:p>
          <a:p>
            <a:pPr lvl="1"/>
            <a:r>
              <a:t>Body Level Two</a:t>
            </a:r>
          </a:p>
          <a:p>
            <a:pPr lvl="2"/>
            <a:r>
              <a:t>Body Level Three</a:t>
            </a:r>
          </a:p>
          <a:p>
            <a:pPr lvl="3"/>
            <a:r>
              <a:t>Body Level Four</a:t>
            </a:r>
          </a:p>
          <a:p>
            <a:pPr lvl="4"/>
            <a:r>
              <a:t>Body Level Five</a:t>
            </a:r>
          </a:p>
        </p:txBody>
      </p:sp>
      <p:sp>
        <p:nvSpPr>
          <p:cNvPr id="162" name="Google Shape;30;p4"/>
          <p:cNvSpPr txBox="1"/>
          <p:nvPr/>
        </p:nvSpPr>
        <p:spPr>
          <a:xfrm>
            <a:off x="159380" y="4642306"/>
            <a:ext cx="8552701" cy="6146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defRPr b="1">
                <a:solidFill>
                  <a:srgbClr val="000000"/>
                </a:solidFill>
                <a:latin typeface="Lato"/>
                <a:ea typeface="Lato"/>
                <a:cs typeface="Lato"/>
                <a:sym typeface="Lato"/>
              </a:defRPr>
            </a:pPr>
            <a:r>
              <a:t>class: </a:t>
            </a:r>
            <a:r>
              <a:rPr b="0"/>
              <a:t>p</a:t>
            </a:r>
            <a:r>
              <a:rPr b="0"/>
              <a:t>re-calculus </a:t>
            </a:r>
            <a:r>
              <a:t>g</a:t>
            </a:r>
            <a:r>
              <a:t>oal: </a:t>
            </a:r>
            <a:r>
              <a:rPr b="0"/>
              <a:t>HDW</a:t>
            </a:r>
            <a:r>
              <a:t> </a:t>
            </a:r>
            <a:r>
              <a:rPr b="0"/>
              <a:t>use the </a:t>
            </a:r>
            <a:r>
              <a:rPr b="0" i="1"/>
              <a:t>leading coefficient test </a:t>
            </a:r>
            <a:r>
              <a:rPr b="0"/>
              <a:t>to describe the end behavior of polynomials?</a:t>
            </a:r>
          </a:p>
        </p:txBody>
      </p:sp>
      <p:sp>
        <p:nvSpPr>
          <p:cNvPr id="163" name="Google Shape;31;p4"/>
          <p:cNvSpPr txBox="1"/>
          <p:nvPr/>
        </p:nvSpPr>
        <p:spPr>
          <a:xfrm>
            <a:off x="7263947" y="6563"/>
            <a:ext cx="5621102" cy="39874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defRPr>
                <a:solidFill>
                  <a:srgbClr val="000000"/>
                </a:solidFill>
                <a:latin typeface="Lato"/>
                <a:ea typeface="Lato"/>
                <a:cs typeface="Lato"/>
                <a:sym typeface="Lato"/>
              </a:defRPr>
            </a:lvl1pPr>
          </a:lstStyle>
          <a:p>
            <a:pPr/>
            <a:r>
              <a:t>Dr. O’Brien, 10/28/21</a:t>
            </a:r>
          </a:p>
        </p:txBody>
      </p:sp>
      <p:sp>
        <p:nvSpPr>
          <p:cNvPr id="1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bg>
      <p:bgPr>
        <a:solidFill>
          <a:srgbClr val="F46524"/>
        </a:solidFill>
      </p:bgPr>
    </p:bg>
    <p:spTree>
      <p:nvGrpSpPr>
        <p:cNvPr id="1" name=""/>
        <p:cNvGrpSpPr/>
        <p:nvPr/>
      </p:nvGrpSpPr>
      <p:grpSpPr>
        <a:xfrm>
          <a:off x="0" y="0"/>
          <a:ext cx="0" cy="0"/>
          <a:chOff x="0" y="0"/>
          <a:chExt cx="0" cy="0"/>
        </a:xfrm>
      </p:grpSpPr>
      <p:pic>
        <p:nvPicPr>
          <p:cNvPr id="28"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29" name="Google Shape;19;p3"/>
          <p:cNvSpPr/>
          <p:nvPr/>
        </p:nvSpPr>
        <p:spPr>
          <a:xfrm>
            <a:off x="425200" y="415650"/>
            <a:ext cx="8296800" cy="1"/>
          </a:xfrm>
          <a:prstGeom prst="line">
            <a:avLst/>
          </a:prstGeom>
          <a:ln w="38100">
            <a:solidFill>
              <a:srgbClr val="FFFFFF"/>
            </a:solidFill>
          </a:ln>
        </p:spPr>
        <p:txBody>
          <a:bodyPr lIns="45718" tIns="45718" rIns="45718" bIns="45718"/>
          <a:lstStyle/>
          <a:p>
            <a:pPr/>
          </a:p>
        </p:txBody>
      </p:sp>
      <p:sp>
        <p:nvSpPr>
          <p:cNvPr id="30" name="Google Shape;20;p3"/>
          <p:cNvSpPr/>
          <p:nvPr/>
        </p:nvSpPr>
        <p:spPr>
          <a:xfrm>
            <a:off x="425200" y="4739999"/>
            <a:ext cx="8296800" cy="1"/>
          </a:xfrm>
          <a:prstGeom prst="line">
            <a:avLst/>
          </a:prstGeom>
          <a:ln w="19050">
            <a:solidFill>
              <a:srgbClr val="FFFFFF"/>
            </a:solidFill>
          </a:ln>
        </p:spPr>
        <p:txBody>
          <a:bodyPr lIns="45718" tIns="45718" rIns="45718" bIns="45718"/>
          <a:lstStyle/>
          <a:p>
            <a:pPr/>
          </a:p>
        </p:txBody>
      </p:sp>
      <p:sp>
        <p:nvSpPr>
          <p:cNvPr id="31" name="Title Text"/>
          <p:cNvSpPr txBox="1"/>
          <p:nvPr>
            <p:ph type="title"/>
          </p:nvPr>
        </p:nvSpPr>
        <p:spPr>
          <a:xfrm>
            <a:off x="406423" y="1806824"/>
            <a:ext cx="8296803" cy="1542002"/>
          </a:xfrm>
          <a:prstGeom prst="rect">
            <a:avLst/>
          </a:prstGeom>
        </p:spPr>
        <p:txBody>
          <a:bodyPr/>
          <a:lstStyle>
            <a:lvl1pPr>
              <a:defRPr sz="4800">
                <a:solidFill>
                  <a:srgbClr val="FFFFFF"/>
                </a:solidFill>
                <a:latin typeface="Raleway"/>
                <a:ea typeface="Raleway"/>
                <a:cs typeface="Raleway"/>
                <a:sym typeface="Raleway"/>
              </a:defRPr>
            </a:lvl1pPr>
          </a:lstStyle>
          <a:p>
            <a:pPr/>
            <a:r>
              <a:t>Title Text</a:t>
            </a:r>
          </a:p>
        </p:txBody>
      </p:sp>
      <p:sp>
        <p:nvSpPr>
          <p:cNvPr id="32"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
    <p:spTree>
      <p:nvGrpSpPr>
        <p:cNvPr id="1" name=""/>
        <p:cNvGrpSpPr/>
        <p:nvPr/>
      </p:nvGrpSpPr>
      <p:grpSpPr>
        <a:xfrm>
          <a:off x="0" y="0"/>
          <a:ext cx="0" cy="0"/>
          <a:chOff x="0" y="0"/>
          <a:chExt cx="0" cy="0"/>
        </a:xfrm>
      </p:grpSpPr>
      <p:pic>
        <p:nvPicPr>
          <p:cNvPr id="39"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40" name="Google Shape;24;p4"/>
          <p:cNvSpPr/>
          <p:nvPr/>
        </p:nvSpPr>
        <p:spPr>
          <a:xfrm>
            <a:off x="2477722" y="415650"/>
            <a:ext cx="6244203" cy="1"/>
          </a:xfrm>
          <a:prstGeom prst="line">
            <a:avLst/>
          </a:prstGeom>
          <a:ln w="38100">
            <a:solidFill>
              <a:srgbClr val="000000"/>
            </a:solidFill>
          </a:ln>
        </p:spPr>
        <p:txBody>
          <a:bodyPr lIns="45718" tIns="45718" rIns="45718" bIns="45718"/>
          <a:lstStyle/>
          <a:p>
            <a:pPr/>
          </a:p>
        </p:txBody>
      </p:sp>
      <p:sp>
        <p:nvSpPr>
          <p:cNvPr id="41" name="Google Shape;25;p4"/>
          <p:cNvSpPr/>
          <p:nvPr/>
        </p:nvSpPr>
        <p:spPr>
          <a:xfrm>
            <a:off x="2477722" y="4739999"/>
            <a:ext cx="6244203" cy="1"/>
          </a:xfrm>
          <a:prstGeom prst="line">
            <a:avLst/>
          </a:prstGeom>
          <a:ln w="19050">
            <a:solidFill>
              <a:srgbClr val="000000"/>
            </a:solidFill>
          </a:ln>
        </p:spPr>
        <p:txBody>
          <a:bodyPr lIns="45718" tIns="45718" rIns="45718" bIns="45718"/>
          <a:lstStyle/>
          <a:p>
            <a:pPr/>
          </a:p>
        </p:txBody>
      </p:sp>
      <p:sp>
        <p:nvSpPr>
          <p:cNvPr id="42" name="Google Shape;26;p4"/>
          <p:cNvSpPr/>
          <p:nvPr/>
        </p:nvSpPr>
        <p:spPr>
          <a:xfrm>
            <a:off x="425197" y="415650"/>
            <a:ext cx="183302" cy="1"/>
          </a:xfrm>
          <a:prstGeom prst="line">
            <a:avLst/>
          </a:prstGeom>
          <a:ln w="19050">
            <a:solidFill>
              <a:srgbClr val="000000"/>
            </a:solidFill>
          </a:ln>
        </p:spPr>
        <p:txBody>
          <a:bodyPr lIns="45718" tIns="45718" rIns="45718" bIns="45718"/>
          <a:lstStyle/>
          <a:p>
            <a:pPr/>
          </a:p>
        </p:txBody>
      </p:sp>
      <p:sp>
        <p:nvSpPr>
          <p:cNvPr id="43" name="Title Text"/>
          <p:cNvSpPr txBox="1"/>
          <p:nvPr>
            <p:ph type="title"/>
          </p:nvPr>
        </p:nvSpPr>
        <p:spPr>
          <a:xfrm>
            <a:off x="2400250" y="575950"/>
            <a:ext cx="6321601" cy="635402"/>
          </a:xfrm>
          <a:prstGeom prst="rect">
            <a:avLst/>
          </a:prstGeom>
        </p:spPr>
        <p:txBody>
          <a:bodyPr anchor="t"/>
          <a:lstStyle>
            <a:lvl1pPr algn="l">
              <a:defRPr sz="3000">
                <a:solidFill>
                  <a:srgbClr val="000000"/>
                </a:solidFill>
                <a:latin typeface="Raleway"/>
                <a:ea typeface="Raleway"/>
                <a:cs typeface="Raleway"/>
                <a:sym typeface="Raleway"/>
              </a:defRPr>
            </a:lvl1pPr>
          </a:lstStyle>
          <a:p>
            <a:pPr/>
            <a:r>
              <a:t>Title Text</a:t>
            </a:r>
          </a:p>
        </p:txBody>
      </p:sp>
      <p:sp>
        <p:nvSpPr>
          <p:cNvPr id="44" name="Body Level One…"/>
          <p:cNvSpPr txBox="1"/>
          <p:nvPr>
            <p:ph type="body" idx="1"/>
          </p:nvPr>
        </p:nvSpPr>
        <p:spPr>
          <a:xfrm>
            <a:off x="2410111" y="1595776"/>
            <a:ext cx="6321603" cy="3002402"/>
          </a:xfrm>
          <a:prstGeom prst="rect">
            <a:avLst/>
          </a:prstGeom>
        </p:spPr>
        <p:txBody>
          <a:bodyPr/>
          <a:lstStyle>
            <a:lvl1pPr algn="l"/>
            <a:lvl2pPr algn="l"/>
            <a:lvl3pPr algn="l"/>
            <a:lvl4pPr algn="l"/>
            <a:lvl5pPr algn="l"/>
          </a:lstStyle>
          <a:p>
            <a:pPr/>
            <a:r>
              <a:t>Body Level One</a:t>
            </a:r>
          </a:p>
          <a:p>
            <a:pPr lvl="1"/>
            <a:r>
              <a:t>Body Level Two</a:t>
            </a:r>
          </a:p>
          <a:p>
            <a:pPr lvl="2"/>
            <a:r>
              <a:t>Body Level Three</a:t>
            </a:r>
          </a:p>
          <a:p>
            <a:pPr lvl="3"/>
            <a:r>
              <a:t>Body Level Four</a:t>
            </a:r>
          </a:p>
          <a:p>
            <a:pPr lvl="4"/>
            <a:r>
              <a:t>Body Level Five</a:t>
            </a:r>
          </a:p>
        </p:txBody>
      </p:sp>
      <p:sp>
        <p:nvSpPr>
          <p:cNvPr id="45" name="Google Shape;30;p4"/>
          <p:cNvSpPr txBox="1"/>
          <p:nvPr/>
        </p:nvSpPr>
        <p:spPr>
          <a:xfrm>
            <a:off x="159380" y="4642306"/>
            <a:ext cx="8552701" cy="6146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defRPr b="1">
                <a:solidFill>
                  <a:srgbClr val="000000"/>
                </a:solidFill>
                <a:latin typeface="Lato"/>
                <a:ea typeface="Lato"/>
                <a:cs typeface="Lato"/>
                <a:sym typeface="Lato"/>
              </a:defRPr>
            </a:pPr>
            <a:r>
              <a:t>class: </a:t>
            </a:r>
            <a:r>
              <a:rPr b="0"/>
              <a:t>p</a:t>
            </a:r>
            <a:r>
              <a:rPr b="0"/>
              <a:t>re-calculus </a:t>
            </a:r>
            <a:r>
              <a:t>g</a:t>
            </a:r>
            <a:r>
              <a:t>oal: </a:t>
            </a:r>
            <a:r>
              <a:rPr b="0"/>
              <a:t>HDW write expressions that produce Numbers, Strings, and Booleans?</a:t>
            </a:r>
            <a:endParaRPr b="0"/>
          </a:p>
        </p:txBody>
      </p:sp>
      <p:sp>
        <p:nvSpPr>
          <p:cNvPr id="46" name="Google Shape;31;p4"/>
          <p:cNvSpPr txBox="1"/>
          <p:nvPr/>
        </p:nvSpPr>
        <p:spPr>
          <a:xfrm>
            <a:off x="7263947" y="6563"/>
            <a:ext cx="5621102" cy="39874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defRPr>
                <a:solidFill>
                  <a:srgbClr val="000000"/>
                </a:solidFill>
                <a:latin typeface="Lato"/>
                <a:ea typeface="Lato"/>
                <a:cs typeface="Lato"/>
                <a:sym typeface="Lato"/>
              </a:defRPr>
            </a:lvl1pPr>
          </a:lstStyle>
          <a:p>
            <a:pPr/>
            <a:r>
              <a:t>Dr. O’Brien, 11/29/21</a:t>
            </a: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TWO_COLUMNS">
    <p:spTree>
      <p:nvGrpSpPr>
        <p:cNvPr id="1" name=""/>
        <p:cNvGrpSpPr/>
        <p:nvPr/>
      </p:nvGrpSpPr>
      <p:grpSpPr>
        <a:xfrm>
          <a:off x="0" y="0"/>
          <a:ext cx="0" cy="0"/>
          <a:chOff x="0" y="0"/>
          <a:chExt cx="0" cy="0"/>
        </a:xfrm>
      </p:grpSpPr>
      <p:pic>
        <p:nvPicPr>
          <p:cNvPr id="54"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55" name="Google Shape;33;p5"/>
          <p:cNvSpPr/>
          <p:nvPr/>
        </p:nvSpPr>
        <p:spPr>
          <a:xfrm>
            <a:off x="2477722" y="415650"/>
            <a:ext cx="6244203" cy="1"/>
          </a:xfrm>
          <a:prstGeom prst="line">
            <a:avLst/>
          </a:prstGeom>
          <a:ln w="38100">
            <a:solidFill>
              <a:srgbClr val="000000"/>
            </a:solidFill>
          </a:ln>
        </p:spPr>
        <p:txBody>
          <a:bodyPr lIns="45718" tIns="45718" rIns="45718" bIns="45718"/>
          <a:lstStyle/>
          <a:p>
            <a:pPr/>
          </a:p>
        </p:txBody>
      </p:sp>
      <p:sp>
        <p:nvSpPr>
          <p:cNvPr id="56" name="Google Shape;34;p5"/>
          <p:cNvSpPr/>
          <p:nvPr/>
        </p:nvSpPr>
        <p:spPr>
          <a:xfrm>
            <a:off x="2477722" y="4739999"/>
            <a:ext cx="6244203" cy="1"/>
          </a:xfrm>
          <a:prstGeom prst="line">
            <a:avLst/>
          </a:prstGeom>
          <a:ln w="19050">
            <a:solidFill>
              <a:srgbClr val="000000"/>
            </a:solidFill>
          </a:ln>
        </p:spPr>
        <p:txBody>
          <a:bodyPr lIns="45718" tIns="45718" rIns="45718" bIns="45718"/>
          <a:lstStyle/>
          <a:p>
            <a:pPr/>
          </a:p>
        </p:txBody>
      </p:sp>
      <p:sp>
        <p:nvSpPr>
          <p:cNvPr id="57" name="Google Shape;35;p5"/>
          <p:cNvSpPr/>
          <p:nvPr/>
        </p:nvSpPr>
        <p:spPr>
          <a:xfrm>
            <a:off x="425197" y="415650"/>
            <a:ext cx="183302" cy="1"/>
          </a:xfrm>
          <a:prstGeom prst="line">
            <a:avLst/>
          </a:prstGeom>
          <a:ln w="19050">
            <a:solidFill>
              <a:srgbClr val="000000"/>
            </a:solidFill>
          </a:ln>
        </p:spPr>
        <p:txBody>
          <a:bodyPr lIns="45718" tIns="45718" rIns="45718" bIns="45718"/>
          <a:lstStyle/>
          <a:p>
            <a:pPr/>
          </a:p>
        </p:txBody>
      </p:sp>
      <p:sp>
        <p:nvSpPr>
          <p:cNvPr id="58" name="Title Text"/>
          <p:cNvSpPr txBox="1"/>
          <p:nvPr>
            <p:ph type="title"/>
          </p:nvPr>
        </p:nvSpPr>
        <p:spPr>
          <a:xfrm>
            <a:off x="2400250" y="575950"/>
            <a:ext cx="6321601" cy="635402"/>
          </a:xfrm>
          <a:prstGeom prst="rect">
            <a:avLst/>
          </a:prstGeom>
        </p:spPr>
        <p:txBody>
          <a:bodyPr anchor="t"/>
          <a:lstStyle>
            <a:lvl1pPr algn="l">
              <a:defRPr sz="3000">
                <a:solidFill>
                  <a:srgbClr val="000000"/>
                </a:solidFill>
                <a:latin typeface="Raleway"/>
                <a:ea typeface="Raleway"/>
                <a:cs typeface="Raleway"/>
                <a:sym typeface="Raleway"/>
              </a:defRPr>
            </a:lvl1pPr>
          </a:lstStyle>
          <a:p>
            <a:pPr/>
            <a:r>
              <a:t>Title Text</a:t>
            </a:r>
          </a:p>
        </p:txBody>
      </p:sp>
      <p:sp>
        <p:nvSpPr>
          <p:cNvPr id="59" name="Body Level One…"/>
          <p:cNvSpPr txBox="1"/>
          <p:nvPr>
            <p:ph type="body" sz="quarter" idx="1"/>
          </p:nvPr>
        </p:nvSpPr>
        <p:spPr>
          <a:xfrm>
            <a:off x="2400301" y="1602675"/>
            <a:ext cx="3071403" cy="3002402"/>
          </a:xfrm>
          <a:prstGeom prst="rect">
            <a:avLst/>
          </a:prstGeom>
        </p:spPr>
        <p:txBody>
          <a:bodyPr/>
          <a:lstStyle>
            <a:lvl1pPr indent="-317500" algn="l">
              <a:buSzPts val="1400"/>
              <a:defRPr sz="1400"/>
            </a:lvl1pPr>
            <a:lvl2pPr marL="965200" indent="-355600" algn="l">
              <a:buSzPts val="1400"/>
              <a:defRPr sz="1400"/>
            </a:lvl2pPr>
            <a:lvl3pPr marL="1422400" indent="-355600" algn="l">
              <a:buSzPts val="1400"/>
              <a:defRPr sz="1400"/>
            </a:lvl3pPr>
            <a:lvl4pPr marL="1879600" indent="-355600" algn="l">
              <a:buSzPts val="1400"/>
              <a:defRPr sz="1400"/>
            </a:lvl4pPr>
            <a:lvl5pPr marL="2336800" indent="-355600" algn="l">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60" name="Google Shape;38;p5"/>
          <p:cNvSpPr txBox="1"/>
          <p:nvPr>
            <p:ph type="body" sz="quarter" idx="21"/>
          </p:nvPr>
        </p:nvSpPr>
        <p:spPr>
          <a:xfrm>
            <a:off x="5650572" y="1602675"/>
            <a:ext cx="3071402" cy="3002402"/>
          </a:xfrm>
          <a:prstGeom prst="rect">
            <a:avLst/>
          </a:prstGeom>
        </p:spPr>
        <p:txBody>
          <a:bodyPr/>
          <a:lstStyle/>
          <a:p>
            <a:pPr algn="l"/>
          </a:p>
        </p:txBody>
      </p:sp>
      <p:sp>
        <p:nvSpPr>
          <p:cNvPr id="61" name="Google Shape;30;p4"/>
          <p:cNvSpPr txBox="1"/>
          <p:nvPr/>
        </p:nvSpPr>
        <p:spPr>
          <a:xfrm>
            <a:off x="295650" y="4718506"/>
            <a:ext cx="8552700" cy="3987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defRPr b="1">
                <a:solidFill>
                  <a:srgbClr val="000000"/>
                </a:solidFill>
                <a:latin typeface="Lato"/>
                <a:ea typeface="Lato"/>
                <a:cs typeface="Lato"/>
                <a:sym typeface="Lato"/>
              </a:defRPr>
            </a:pPr>
            <a:r>
              <a:t>class: </a:t>
            </a:r>
            <a:r>
              <a:rPr b="0"/>
              <a:t>p</a:t>
            </a:r>
            <a:r>
              <a:rPr b="0"/>
              <a:t>re-calculus </a:t>
            </a:r>
            <a:r>
              <a:t>g</a:t>
            </a:r>
            <a:r>
              <a:t>oal: </a:t>
            </a:r>
            <a:r>
              <a:rPr b="0"/>
              <a:t>HDW Use mathematical language to describe what happens in video games?</a:t>
            </a:r>
          </a:p>
        </p:txBody>
      </p:sp>
      <p:sp>
        <p:nvSpPr>
          <p:cNvPr id="62" name="Dr. O’Brien, 11/19/21"/>
          <p:cNvSpPr txBox="1"/>
          <p:nvPr/>
        </p:nvSpPr>
        <p:spPr>
          <a:xfrm>
            <a:off x="7220421" y="39450"/>
            <a:ext cx="1660042" cy="215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000000"/>
                </a:solidFill>
                <a:latin typeface="Lato"/>
                <a:ea typeface="Lato"/>
                <a:cs typeface="Lato"/>
                <a:sym typeface="Lato"/>
              </a:defRPr>
            </a:lvl1pPr>
          </a:lstStyle>
          <a:p>
            <a:pPr/>
            <a:r>
              <a:t>Dr. O’Brien, 11/19/21</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spTree>
      <p:nvGrpSpPr>
        <p:cNvPr id="1" name=""/>
        <p:cNvGrpSpPr/>
        <p:nvPr/>
      </p:nvGrpSpPr>
      <p:grpSpPr>
        <a:xfrm>
          <a:off x="0" y="0"/>
          <a:ext cx="0" cy="0"/>
          <a:chOff x="0" y="0"/>
          <a:chExt cx="0" cy="0"/>
        </a:xfrm>
      </p:grpSpPr>
      <p:pic>
        <p:nvPicPr>
          <p:cNvPr id="70"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71" name="Title Text"/>
          <p:cNvSpPr txBox="1"/>
          <p:nvPr>
            <p:ph type="title"/>
          </p:nvPr>
        </p:nvSpPr>
        <p:spPr>
          <a:xfrm>
            <a:off x="303299" y="411575"/>
            <a:ext cx="8520602" cy="639602"/>
          </a:xfrm>
          <a:prstGeom prst="rect">
            <a:avLst/>
          </a:prstGeom>
        </p:spPr>
        <p:txBody>
          <a:bodyPr anchor="t"/>
          <a:lstStyle>
            <a:lvl1pPr algn="l">
              <a:defRPr sz="3000">
                <a:solidFill>
                  <a:srgbClr val="000000"/>
                </a:solidFill>
                <a:latin typeface="Raleway"/>
                <a:ea typeface="Raleway"/>
                <a:cs typeface="Raleway"/>
                <a:sym typeface="Raleway"/>
              </a:defRPr>
            </a:lvl1pPr>
          </a:lstStyle>
          <a:p>
            <a:pPr/>
            <a:r>
              <a:t>Title Text</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NE_COLUMN_TEXT">
    <p:spTree>
      <p:nvGrpSpPr>
        <p:cNvPr id="1" name=""/>
        <p:cNvGrpSpPr/>
        <p:nvPr/>
      </p:nvGrpSpPr>
      <p:grpSpPr>
        <a:xfrm>
          <a:off x="0" y="0"/>
          <a:ext cx="0" cy="0"/>
          <a:chOff x="0" y="0"/>
          <a:chExt cx="0" cy="0"/>
        </a:xfrm>
      </p:grpSpPr>
      <p:pic>
        <p:nvPicPr>
          <p:cNvPr id="79"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80" name="Google Shape;44;p7"/>
          <p:cNvSpPr/>
          <p:nvPr/>
        </p:nvSpPr>
        <p:spPr>
          <a:xfrm>
            <a:off x="425197" y="415650"/>
            <a:ext cx="183302" cy="1"/>
          </a:xfrm>
          <a:prstGeom prst="line">
            <a:avLst/>
          </a:prstGeom>
          <a:ln w="19050">
            <a:solidFill>
              <a:srgbClr val="000000"/>
            </a:solidFill>
          </a:ln>
        </p:spPr>
        <p:txBody>
          <a:bodyPr lIns="45718" tIns="45718" rIns="45718" bIns="45718"/>
          <a:lstStyle/>
          <a:p>
            <a:pPr/>
          </a:p>
        </p:txBody>
      </p:sp>
      <p:sp>
        <p:nvSpPr>
          <p:cNvPr id="81" name="Title Text"/>
          <p:cNvSpPr txBox="1"/>
          <p:nvPr>
            <p:ph type="title"/>
          </p:nvPr>
        </p:nvSpPr>
        <p:spPr>
          <a:xfrm>
            <a:off x="319499" y="936600"/>
            <a:ext cx="2808002" cy="755700"/>
          </a:xfrm>
          <a:prstGeom prst="rect">
            <a:avLst/>
          </a:prstGeom>
        </p:spPr>
        <p:txBody>
          <a:bodyPr anchor="b"/>
          <a:lstStyle>
            <a:lvl1pPr algn="l">
              <a:defRPr sz="2400">
                <a:solidFill>
                  <a:srgbClr val="000000"/>
                </a:solidFill>
                <a:latin typeface="Raleway"/>
                <a:ea typeface="Raleway"/>
                <a:cs typeface="Raleway"/>
                <a:sym typeface="Raleway"/>
              </a:defRPr>
            </a:lvl1pPr>
          </a:lstStyle>
          <a:p>
            <a:pPr/>
            <a:r>
              <a:t>Title Text</a:t>
            </a:r>
          </a:p>
        </p:txBody>
      </p:sp>
      <p:sp>
        <p:nvSpPr>
          <p:cNvPr id="82" name="Body Level One…"/>
          <p:cNvSpPr txBox="1"/>
          <p:nvPr>
            <p:ph type="body" sz="quarter" idx="1"/>
          </p:nvPr>
        </p:nvSpPr>
        <p:spPr>
          <a:xfrm>
            <a:off x="319499" y="1846802"/>
            <a:ext cx="2808002" cy="2806202"/>
          </a:xfrm>
          <a:prstGeom prst="rect">
            <a:avLst/>
          </a:prstGeom>
        </p:spPr>
        <p:txBody>
          <a:bodyPr/>
          <a:lstStyle>
            <a:lvl1pPr indent="-304800" algn="l">
              <a:buSzPts val="1200"/>
              <a:defRPr sz="1200"/>
            </a:lvl1pPr>
            <a:lvl2pPr marL="914400" indent="-304800" algn="l">
              <a:buSzPts val="1200"/>
              <a:defRPr sz="1200"/>
            </a:lvl2pPr>
            <a:lvl3pPr marL="1371600" indent="-304800" algn="l">
              <a:buSzPts val="1200"/>
              <a:defRPr sz="1200"/>
            </a:lvl3pPr>
            <a:lvl4pPr marL="1828800" indent="-304800" algn="l">
              <a:buSzPts val="1200"/>
              <a:defRPr sz="1200"/>
            </a:lvl4pPr>
            <a:lvl5pPr marL="2286000" indent="-304800" algn="l">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IN_POINT">
    <p:bg>
      <p:bgPr>
        <a:solidFill>
          <a:srgbClr val="757575"/>
        </a:solidFill>
      </p:bgPr>
    </p:bg>
    <p:spTree>
      <p:nvGrpSpPr>
        <p:cNvPr id="1" name=""/>
        <p:cNvGrpSpPr/>
        <p:nvPr/>
      </p:nvGrpSpPr>
      <p:grpSpPr>
        <a:xfrm>
          <a:off x="0" y="0"/>
          <a:ext cx="0" cy="0"/>
          <a:chOff x="0" y="0"/>
          <a:chExt cx="0" cy="0"/>
        </a:xfrm>
      </p:grpSpPr>
      <p:pic>
        <p:nvPicPr>
          <p:cNvPr id="90"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91" name="Google Shape;49;p8"/>
          <p:cNvSpPr/>
          <p:nvPr/>
        </p:nvSpPr>
        <p:spPr>
          <a:xfrm>
            <a:off x="425197" y="415650"/>
            <a:ext cx="183302" cy="1"/>
          </a:xfrm>
          <a:prstGeom prst="line">
            <a:avLst/>
          </a:prstGeom>
          <a:ln w="19050">
            <a:solidFill>
              <a:srgbClr val="FFFFFF"/>
            </a:solidFill>
          </a:ln>
        </p:spPr>
        <p:txBody>
          <a:bodyPr lIns="45718" tIns="45718" rIns="45718" bIns="45718"/>
          <a:lstStyle/>
          <a:p>
            <a:pPr/>
          </a:p>
        </p:txBody>
      </p:sp>
      <p:sp>
        <p:nvSpPr>
          <p:cNvPr id="92" name="Title Text"/>
          <p:cNvSpPr txBox="1"/>
          <p:nvPr>
            <p:ph type="title"/>
          </p:nvPr>
        </p:nvSpPr>
        <p:spPr>
          <a:xfrm>
            <a:off x="283102" y="712140"/>
            <a:ext cx="6244202" cy="3835502"/>
          </a:xfrm>
          <a:prstGeom prst="rect">
            <a:avLst/>
          </a:prstGeom>
        </p:spPr>
        <p:txBody>
          <a:bodyPr/>
          <a:lstStyle>
            <a:lvl1pPr algn="l">
              <a:defRPr sz="4800">
                <a:solidFill>
                  <a:srgbClr val="FFFFFF"/>
                </a:solidFill>
                <a:latin typeface="Raleway"/>
                <a:ea typeface="Raleway"/>
                <a:cs typeface="Raleway"/>
                <a:sym typeface="Raleway"/>
              </a:defRPr>
            </a:lvl1pPr>
          </a:lstStyle>
          <a:p>
            <a:pPr/>
            <a:r>
              <a:t>Title Text</a:t>
            </a:r>
          </a:p>
        </p:txBody>
      </p:sp>
      <p:sp>
        <p:nvSpPr>
          <p:cNvPr id="9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
    <p:spTree>
      <p:nvGrpSpPr>
        <p:cNvPr id="1" name=""/>
        <p:cNvGrpSpPr/>
        <p:nvPr/>
      </p:nvGrpSpPr>
      <p:grpSpPr>
        <a:xfrm>
          <a:off x="0" y="0"/>
          <a:ext cx="0" cy="0"/>
          <a:chOff x="0" y="0"/>
          <a:chExt cx="0" cy="0"/>
        </a:xfrm>
      </p:grpSpPr>
      <p:pic>
        <p:nvPicPr>
          <p:cNvPr id="100"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101" name="Google Shape;53;p9"/>
          <p:cNvSpPr/>
          <p:nvPr/>
        </p:nvSpPr>
        <p:spPr>
          <a:xfrm>
            <a:off x="4572000" y="123"/>
            <a:ext cx="4572000" cy="5143503"/>
          </a:xfrm>
          <a:prstGeom prst="rect">
            <a:avLst/>
          </a:prstGeom>
          <a:solidFill>
            <a:srgbClr val="F46524"/>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102" name="Google Shape;54;p9"/>
          <p:cNvSpPr/>
          <p:nvPr/>
        </p:nvSpPr>
        <p:spPr>
          <a:xfrm>
            <a:off x="5029675" y="4495499"/>
            <a:ext cx="468302" cy="2"/>
          </a:xfrm>
          <a:prstGeom prst="line">
            <a:avLst/>
          </a:prstGeom>
          <a:ln w="19050">
            <a:solidFill>
              <a:srgbClr val="FFFFFF"/>
            </a:solidFill>
          </a:ln>
        </p:spPr>
        <p:txBody>
          <a:bodyPr lIns="45718" tIns="45718" rIns="45718" bIns="45718"/>
          <a:lstStyle/>
          <a:p>
            <a:pPr/>
          </a:p>
        </p:txBody>
      </p:sp>
      <p:sp>
        <p:nvSpPr>
          <p:cNvPr id="103" name="Title Text"/>
          <p:cNvSpPr txBox="1"/>
          <p:nvPr>
            <p:ph type="title"/>
          </p:nvPr>
        </p:nvSpPr>
        <p:spPr>
          <a:xfrm>
            <a:off x="265500" y="1397349"/>
            <a:ext cx="4045200" cy="1318202"/>
          </a:xfrm>
          <a:prstGeom prst="rect">
            <a:avLst/>
          </a:prstGeom>
        </p:spPr>
        <p:txBody>
          <a:bodyPr anchor="b"/>
          <a:lstStyle>
            <a:lvl1pPr>
              <a:defRPr sz="3600">
                <a:latin typeface="Raleway"/>
                <a:ea typeface="Raleway"/>
                <a:cs typeface="Raleway"/>
                <a:sym typeface="Raleway"/>
              </a:defRPr>
            </a:lvl1pPr>
          </a:lstStyle>
          <a:p>
            <a:pPr/>
            <a:r>
              <a:t>Title Text</a:t>
            </a:r>
          </a:p>
        </p:txBody>
      </p:sp>
      <p:sp>
        <p:nvSpPr>
          <p:cNvPr id="104" name="Body Level One…"/>
          <p:cNvSpPr txBox="1"/>
          <p:nvPr>
            <p:ph type="body" sz="quarter" idx="1"/>
          </p:nvPr>
        </p:nvSpPr>
        <p:spPr>
          <a:xfrm>
            <a:off x="265500" y="2735371"/>
            <a:ext cx="4045200" cy="1345502"/>
          </a:xfrm>
          <a:prstGeom prst="rect">
            <a:avLst/>
          </a:prstGeom>
        </p:spPr>
        <p:txBody>
          <a:bodyPr/>
          <a:lstStyle>
            <a:lvl1pPr marL="228600" indent="-114300">
              <a:lnSpc>
                <a:spcPct val="100000"/>
              </a:lnSpc>
              <a:buClrTx/>
              <a:buSzTx/>
              <a:buFontTx/>
              <a:buNone/>
              <a:defRPr sz="2100"/>
            </a:lvl1pPr>
            <a:lvl2pPr marL="228600" indent="114300">
              <a:lnSpc>
                <a:spcPct val="100000"/>
              </a:lnSpc>
              <a:buClrTx/>
              <a:buSzTx/>
              <a:buFontTx/>
              <a:buNone/>
              <a:defRPr sz="2100"/>
            </a:lvl2pPr>
            <a:lvl3pPr marL="228600" indent="114300">
              <a:lnSpc>
                <a:spcPct val="100000"/>
              </a:lnSpc>
              <a:buClrTx/>
              <a:buSzTx/>
              <a:buFontTx/>
              <a:buNone/>
              <a:defRPr sz="2100"/>
            </a:lvl3pPr>
            <a:lvl4pPr marL="228600" indent="114300">
              <a:lnSpc>
                <a:spcPct val="100000"/>
              </a:lnSpc>
              <a:buClrTx/>
              <a:buSzTx/>
              <a:buFontTx/>
              <a:buNone/>
              <a:defRPr sz="2100"/>
            </a:lvl4pPr>
            <a:lvl5pPr marL="228600" indent="114300">
              <a:lnSpc>
                <a:spcPct val="100000"/>
              </a:lnSpc>
              <a:buClrTx/>
              <a:buSzTx/>
              <a:buFont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105" name="Google Shape;57;p9"/>
          <p:cNvSpPr txBox="1"/>
          <p:nvPr>
            <p:ph type="body" sz="half" idx="21"/>
          </p:nvPr>
        </p:nvSpPr>
        <p:spPr>
          <a:xfrm>
            <a:off x="4939500" y="724199"/>
            <a:ext cx="3837000" cy="3695102"/>
          </a:xfrm>
          <a:prstGeom prst="rect">
            <a:avLst/>
          </a:prstGeom>
        </p:spPr>
        <p:txBody>
          <a:bodyPr anchor="ctr"/>
          <a:lstStyle/>
          <a:p>
            <a:pPr algn="l"/>
          </a:p>
        </p:txBody>
      </p:sp>
      <p:sp>
        <p:nvSpPr>
          <p:cNvPr id="106"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_ONLY">
    <p:spTree>
      <p:nvGrpSpPr>
        <p:cNvPr id="1" name=""/>
        <p:cNvGrpSpPr/>
        <p:nvPr/>
      </p:nvGrpSpPr>
      <p:grpSpPr>
        <a:xfrm>
          <a:off x="0" y="0"/>
          <a:ext cx="0" cy="0"/>
          <a:chOff x="0" y="0"/>
          <a:chExt cx="0" cy="0"/>
        </a:xfrm>
      </p:grpSpPr>
      <p:pic>
        <p:nvPicPr>
          <p:cNvPr id="113"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114" name="Google Shape;60;p10"/>
          <p:cNvSpPr/>
          <p:nvPr/>
        </p:nvSpPr>
        <p:spPr>
          <a:xfrm>
            <a:off x="425200" y="4739999"/>
            <a:ext cx="8296800" cy="1"/>
          </a:xfrm>
          <a:prstGeom prst="line">
            <a:avLst/>
          </a:prstGeom>
          <a:ln w="19050">
            <a:solidFill>
              <a:srgbClr val="000000"/>
            </a:solidFill>
          </a:ln>
        </p:spPr>
        <p:txBody>
          <a:bodyPr lIns="45718" tIns="45718" rIns="45718" bIns="45718"/>
          <a:lstStyle/>
          <a:p>
            <a:pPr/>
          </a:p>
        </p:txBody>
      </p:sp>
      <p:sp>
        <p:nvSpPr>
          <p:cNvPr id="115" name="Google Shape;61;p10"/>
          <p:cNvSpPr/>
          <p:nvPr/>
        </p:nvSpPr>
        <p:spPr>
          <a:xfrm>
            <a:off x="425197" y="415650"/>
            <a:ext cx="183302" cy="1"/>
          </a:xfrm>
          <a:prstGeom prst="line">
            <a:avLst/>
          </a:prstGeom>
          <a:ln w="19050">
            <a:solidFill>
              <a:srgbClr val="000000"/>
            </a:solidFill>
          </a:ln>
        </p:spPr>
        <p:txBody>
          <a:bodyPr lIns="45718" tIns="45718" rIns="45718" bIns="45718"/>
          <a:lstStyle/>
          <a:p>
            <a:pPr/>
          </a:p>
        </p:txBody>
      </p:sp>
      <p:sp>
        <p:nvSpPr>
          <p:cNvPr id="116" name="Body Level One…"/>
          <p:cNvSpPr txBox="1"/>
          <p:nvPr>
            <p:ph type="body" sz="quarter" idx="1"/>
          </p:nvPr>
        </p:nvSpPr>
        <p:spPr>
          <a:xfrm>
            <a:off x="328016" y="4226023"/>
            <a:ext cx="8388602" cy="393602"/>
          </a:xfrm>
          <a:prstGeom prst="rect">
            <a:avLst/>
          </a:prstGeom>
        </p:spPr>
        <p:txBody>
          <a:bodyPr anchor="ctr"/>
          <a:lstStyle>
            <a:lvl1pPr marL="0" indent="228600" algn="l">
              <a:lnSpc>
                <a:spcPct val="100000"/>
              </a:lnSpc>
              <a:buClrTx/>
              <a:buSzTx/>
              <a:buFontTx/>
              <a:buNone/>
            </a:lvl1pPr>
            <a:lvl2pPr algn="l">
              <a:lnSpc>
                <a:spcPct val="100000"/>
              </a:lnSpc>
              <a:buClrTx/>
              <a:buFontTx/>
            </a:lvl2pPr>
            <a:lvl3pPr algn="l">
              <a:lnSpc>
                <a:spcPct val="100000"/>
              </a:lnSpc>
              <a:buClrTx/>
              <a:buFontTx/>
            </a:lvl3pPr>
            <a:lvl4pPr algn="l">
              <a:lnSpc>
                <a:spcPct val="100000"/>
              </a:lnSpc>
              <a:buClrTx/>
              <a:buFontTx/>
            </a:lvl4pPr>
            <a:lvl5pPr algn="l">
              <a:lnSpc>
                <a:spcPct val="100000"/>
              </a:lnSpc>
              <a:buClrTx/>
              <a:buFontTx/>
            </a:lvl5pPr>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Google Shape;9;p1" descr="Google Shape;9;p1"/>
          <p:cNvPicPr>
            <a:picLocks noChangeAspect="1"/>
          </p:cNvPicPr>
          <p:nvPr/>
        </p:nvPicPr>
        <p:blipFill>
          <a:blip r:embed="rId2">
            <a:extLst/>
          </a:blip>
          <a:stretch>
            <a:fillRect/>
          </a:stretch>
        </p:blipFill>
        <p:spPr>
          <a:xfrm>
            <a:off x="0" y="0"/>
            <a:ext cx="1241700" cy="1241700"/>
          </a:xfrm>
          <a:prstGeom prst="rect">
            <a:avLst/>
          </a:prstGeom>
          <a:ln w="12700">
            <a:miter lim="400000"/>
          </a:ln>
        </p:spPr>
      </p:pic>
      <p:sp>
        <p:nvSpPr>
          <p:cNvPr id="3" name="Google Shape;65;p11"/>
          <p:cNvSpPr/>
          <p:nvPr/>
        </p:nvSpPr>
        <p:spPr>
          <a:xfrm>
            <a:off x="425200" y="4739999"/>
            <a:ext cx="8296800" cy="1"/>
          </a:xfrm>
          <a:prstGeom prst="line">
            <a:avLst/>
          </a:prstGeom>
          <a:ln w="19050">
            <a:solidFill>
              <a:srgbClr val="000000"/>
            </a:solidFill>
          </a:ln>
        </p:spPr>
        <p:txBody>
          <a:bodyPr lIns="45718" tIns="45718" rIns="45718" bIns="45718"/>
          <a:lstStyle/>
          <a:p>
            <a:pPr/>
          </a:p>
        </p:txBody>
      </p:sp>
      <p:sp>
        <p:nvSpPr>
          <p:cNvPr id="4" name="Google Shape;66;p11"/>
          <p:cNvSpPr/>
          <p:nvPr/>
        </p:nvSpPr>
        <p:spPr>
          <a:xfrm>
            <a:off x="425200" y="415650"/>
            <a:ext cx="8296800" cy="1"/>
          </a:xfrm>
          <a:prstGeom prst="line">
            <a:avLst/>
          </a:prstGeom>
          <a:ln w="38100">
            <a:solidFill>
              <a:srgbClr val="000000"/>
            </a:solidFill>
          </a:ln>
        </p:spPr>
        <p:txBody>
          <a:bodyPr lIns="45718" tIns="45718" rIns="45718" bIns="45718"/>
          <a:lstStyle/>
          <a:p>
            <a:pPr/>
          </a:p>
        </p:txBody>
      </p:sp>
      <p:sp>
        <p:nvSpPr>
          <p:cNvPr id="5" name="xx%"/>
          <p:cNvSpPr txBox="1"/>
          <p:nvPr>
            <p:ph type="title" hasCustomPrompt="1"/>
          </p:nvPr>
        </p:nvSpPr>
        <p:spPr>
          <a:xfrm>
            <a:off x="853950" y="1304850"/>
            <a:ext cx="7436102" cy="1538400"/>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normAutofit fontScale="100000" lnSpcReduction="0"/>
          </a:bodyPr>
          <a:lstStyle/>
          <a:p>
            <a:pPr/>
            <a:r>
              <a:t>xx%</a:t>
            </a:r>
          </a:p>
        </p:txBody>
      </p:sp>
      <p:sp>
        <p:nvSpPr>
          <p:cNvPr id="6" name="Body Level One…"/>
          <p:cNvSpPr txBox="1"/>
          <p:nvPr>
            <p:ph type="body" idx="1"/>
          </p:nvPr>
        </p:nvSpPr>
        <p:spPr>
          <a:xfrm>
            <a:off x="853950" y="2919450"/>
            <a:ext cx="7436102" cy="107160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8709888" y="4717935"/>
            <a:ext cx="336811" cy="335249"/>
          </a:xfrm>
          <a:prstGeom prst="rect">
            <a:avLst/>
          </a:prstGeom>
          <a:ln w="12700">
            <a:miter lim="400000"/>
          </a:ln>
        </p:spPr>
        <p:txBody>
          <a:bodyPr wrap="none" lIns="91423" tIns="91423" rIns="91423" bIns="91423" anchor="ctr">
            <a:normAutofit fontScale="100000" lnSpcReduction="0"/>
          </a:bodyPr>
          <a:lstStyle>
            <a:lvl1pPr algn="r">
              <a:defRPr sz="1000">
                <a:solidFill>
                  <a:srgbClr val="000000"/>
                </a:solidFill>
                <a:latin typeface="Lato"/>
                <a:ea typeface="Lato"/>
                <a:cs typeface="Lato"/>
                <a:sym typeface="Lato"/>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1pPr>
      <a:lvl2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2pPr>
      <a:lvl3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3pPr>
      <a:lvl4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4pPr>
      <a:lvl5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5pPr>
      <a:lvl6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6pPr>
      <a:lvl7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7pPr>
      <a:lvl8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8pPr>
      <a:lvl9pPr marL="0" marR="0" indent="0" algn="ctr" defTabSz="914400" rtl="0" latinLnBrk="0">
        <a:lnSpc>
          <a:spcPct val="100000"/>
        </a:lnSpc>
        <a:spcBef>
          <a:spcPts val="0"/>
        </a:spcBef>
        <a:spcAft>
          <a:spcPts val="0"/>
        </a:spcAft>
        <a:buClrTx/>
        <a:buSzTx/>
        <a:buFontTx/>
        <a:buNone/>
        <a:tabLst/>
        <a:defRPr b="1" baseline="0" cap="none" i="0" spc="0" strike="noStrike" sz="9600" u="none">
          <a:solidFill>
            <a:srgbClr val="F46524"/>
          </a:solidFill>
          <a:uFillTx/>
          <a:latin typeface="Lato"/>
          <a:ea typeface="Lato"/>
          <a:cs typeface="Lato"/>
          <a:sym typeface="Lato"/>
        </a:defRPr>
      </a:lvl9pPr>
    </p:titleStyle>
    <p:bodyStyle>
      <a:lvl1pPr marL="457200" marR="0" indent="-342900"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1pPr>
      <a:lvl2pPr marL="1005114" marR="0" indent="-408213"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2pPr>
      <a:lvl3pPr marL="1462314" marR="0" indent="-408214"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3pPr>
      <a:lvl4pPr marL="1919514" marR="0" indent="-408214"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4pPr>
      <a:lvl5pPr marL="2376714" marR="0" indent="-408214"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5pPr>
      <a:lvl6pPr marL="2833914" marR="0" indent="-408214"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6pPr>
      <a:lvl7pPr marL="3291113" marR="0" indent="-408214"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7pPr>
      <a:lvl8pPr marL="3748313" marR="0" indent="-408213"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8pPr>
      <a:lvl9pPr marL="4205513" marR="0" indent="-408213" algn="ctr" defTabSz="914400" rtl="0" latinLnBrk="0">
        <a:lnSpc>
          <a:spcPct val="115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Lato"/>
          <a:ea typeface="Lato"/>
          <a:cs typeface="Lato"/>
          <a:sym typeface="Lat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code.pyret.org" TargetMode="External"/><Relationship Id="rId4" Type="http://schemas.openxmlformats.org/officeDocument/2006/relationships/image" Target="../media/image1.png"/><Relationship Id="rId5"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Google Shape;76;p13"/>
          <p:cNvSpPr txBox="1"/>
          <p:nvPr>
            <p:ph type="ctrTitle"/>
          </p:nvPr>
        </p:nvSpPr>
        <p:spPr>
          <a:xfrm>
            <a:off x="2371725" y="630223"/>
            <a:ext cx="6331500" cy="1542003"/>
          </a:xfrm>
          <a:prstGeom prst="rect">
            <a:avLst/>
          </a:prstGeom>
        </p:spPr>
        <p:txBody>
          <a:bodyPr/>
          <a:lstStyle/>
          <a:p>
            <a:pPr>
              <a:defRPr sz="4300">
                <a:solidFill>
                  <a:srgbClr val="0000FF"/>
                </a:solidFill>
              </a:defRPr>
            </a:pPr>
            <a:r>
              <a:t>Fall 2021 Pre-calculus </a:t>
            </a:r>
          </a:p>
          <a:p>
            <a:pPr>
              <a:defRPr sz="4300">
                <a:solidFill>
                  <a:srgbClr val="0000FF"/>
                </a:solidFill>
              </a:defRPr>
            </a:pPr>
            <a:r>
              <a:t>Lesson 11.1</a:t>
            </a:r>
          </a:p>
        </p:txBody>
      </p:sp>
      <p:sp>
        <p:nvSpPr>
          <p:cNvPr id="174" name="Google Shape;77;p13"/>
          <p:cNvSpPr txBox="1"/>
          <p:nvPr>
            <p:ph type="subTitle" sz="quarter" idx="1"/>
          </p:nvPr>
        </p:nvSpPr>
        <p:spPr>
          <a:prstGeom prst="rect">
            <a:avLst/>
          </a:prstGeom>
        </p:spPr>
        <p:txBody>
          <a:bodyPr/>
          <a:lstStyle/>
          <a:p>
            <a:pPr marL="0" indent="0">
              <a:lnSpc>
                <a:spcPct val="80000"/>
              </a:lnSpc>
              <a:defRPr sz="1600"/>
            </a:pPr>
            <a:r>
              <a:t>Dr. O’Brien</a:t>
            </a:r>
          </a:p>
          <a:p>
            <a:pPr marL="0" indent="0">
              <a:lnSpc>
                <a:spcPct val="80000"/>
              </a:lnSpc>
              <a:defRPr sz="1600"/>
            </a:pPr>
            <a:r>
              <a:t>Lehman High School</a:t>
            </a:r>
          </a:p>
          <a:p>
            <a:pPr marL="0" indent="0">
              <a:lnSpc>
                <a:spcPct val="80000"/>
              </a:lnSpc>
              <a:defRPr sz="1600"/>
            </a:pPr>
            <a:r>
              <a:t>November 29</a:t>
            </a:r>
            <a:r>
              <a:t>, 2021</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37" name="Google Shape;118;p19"/>
          <p:cNvGrpSpPr/>
          <p:nvPr/>
        </p:nvGrpSpPr>
        <p:grpSpPr>
          <a:xfrm>
            <a:off x="2119863" y="42840"/>
            <a:ext cx="5092941" cy="745621"/>
            <a:chOff x="0" y="0"/>
            <a:chExt cx="5092940" cy="745620"/>
          </a:xfrm>
        </p:grpSpPr>
        <p:sp>
          <p:nvSpPr>
            <p:cNvPr id="235" name="Rectangle"/>
            <p:cNvSpPr/>
            <p:nvPr/>
          </p:nvSpPr>
          <p:spPr>
            <a:xfrm>
              <a:off x="-1" y="0"/>
              <a:ext cx="4546961" cy="745621"/>
            </a:xfrm>
            <a:prstGeom prst="rect">
              <a:avLst/>
            </a:prstGeom>
            <a:noFill/>
            <a:ln w="25400" cap="flat">
              <a:solidFill>
                <a:schemeClr val="accent1"/>
              </a:solidFill>
              <a:prstDash val="solid"/>
              <a:round/>
            </a:ln>
            <a:effectLst/>
          </p:spPr>
          <p:txBody>
            <a:bodyPr wrap="square" lIns="0" tIns="0" rIns="0" bIns="0" numCol="1" anchor="t">
              <a:noAutofit/>
            </a:bodyPr>
            <a:lstStyle/>
            <a:p>
              <a:pPr defTabSz="795527">
                <a:defRPr sz="1200">
                  <a:solidFill>
                    <a:schemeClr val="accent5"/>
                  </a:solidFill>
                </a:defRPr>
              </a:pPr>
            </a:p>
          </p:txBody>
        </p:sp>
        <p:sp>
          <p:nvSpPr>
            <p:cNvPr id="236" name="Do now…"/>
            <p:cNvSpPr txBox="1"/>
            <p:nvPr/>
          </p:nvSpPr>
          <p:spPr>
            <a:xfrm>
              <a:off x="9458" y="9458"/>
              <a:ext cx="5083482" cy="726705"/>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91421" tIns="91421" rIns="91421" bIns="91421" numCol="1" anchor="t">
              <a:normAutofit fontScale="100000" lnSpcReduction="0"/>
            </a:bodyPr>
            <a:lstStyle/>
            <a:p>
              <a:pPr defTabSz="507148">
                <a:defRPr sz="2040">
                  <a:latin typeface="+mn-lt"/>
                  <a:ea typeface="+mn-ea"/>
                  <a:cs typeface="+mn-cs"/>
                  <a:sym typeface="Arial"/>
                </a:defRPr>
              </a:pPr>
              <a:r>
                <a:t>Coding to learn</a:t>
              </a:r>
            </a:p>
            <a:p>
              <a:pPr defTabSz="507148">
                <a:defRPr sz="1360">
                  <a:solidFill>
                    <a:schemeClr val="accent5"/>
                  </a:solidFill>
                </a:defRPr>
              </a:pPr>
              <a:r>
                <a:t>be sure to:</a:t>
              </a:r>
              <a:r>
                <a:rPr>
                  <a:solidFill>
                    <a:schemeClr val="accent5">
                      <a:lumOff val="-9843"/>
                    </a:schemeClr>
                  </a:solidFill>
                </a:rPr>
                <a:t> </a:t>
              </a:r>
              <a:r>
                <a:rPr>
                  <a:solidFill>
                    <a:schemeClr val="accent1"/>
                  </a:solidFill>
                </a:rPr>
                <a:t>Work through these problems with your partner.</a:t>
              </a:r>
            </a:p>
          </p:txBody>
        </p:sp>
      </p:grpSp>
      <p:pic>
        <p:nvPicPr>
          <p:cNvPr id="238" name="Image" descr="Image"/>
          <p:cNvPicPr>
            <a:picLocks noChangeAspect="1"/>
          </p:cNvPicPr>
          <p:nvPr/>
        </p:nvPicPr>
        <p:blipFill>
          <a:blip r:embed="rId3">
            <a:extLst/>
          </a:blip>
          <a:stretch>
            <a:fillRect/>
          </a:stretch>
        </p:blipFill>
        <p:spPr>
          <a:xfrm>
            <a:off x="94334" y="1313454"/>
            <a:ext cx="9144001" cy="3257099"/>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d"/>
          <p:cNvSpPr txBox="1"/>
          <p:nvPr>
            <p:ph type="title"/>
          </p:nvPr>
        </p:nvSpPr>
        <p:spPr>
          <a:prstGeom prst="rect">
            <a:avLst/>
          </a:prstGeom>
        </p:spPr>
        <p:txBody>
          <a:bodyPr/>
          <a:lstStyle>
            <a:lvl1pPr defTabSz="886968">
              <a:defRPr sz="2910"/>
            </a:lvl1pPr>
          </a:lstStyle>
          <a:p>
            <a:pPr/>
            <a:r>
              <a:t>d</a:t>
            </a:r>
          </a:p>
        </p:txBody>
      </p:sp>
      <p:sp>
        <p:nvSpPr>
          <p:cNvPr id="243" name="What sets Booleans apart from other data types?…"/>
          <p:cNvSpPr txBox="1"/>
          <p:nvPr/>
        </p:nvSpPr>
        <p:spPr>
          <a:xfrm>
            <a:off x="778973" y="1383031"/>
            <a:ext cx="3278433" cy="37329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57200" indent="-317500" defTabSz="457200">
              <a:spcBef>
                <a:spcPts val="1300"/>
              </a:spcBef>
              <a:buSzPct val="100000"/>
              <a:buFont typeface="Helvetica"/>
              <a:buChar char="•"/>
              <a:defRPr sz="1800">
                <a:solidFill>
                  <a:schemeClr val="accent5"/>
                </a:solidFill>
              </a:defRPr>
            </a:pPr>
            <a:r>
              <a:t>What sets Booleans apart from other data types?</a:t>
            </a:r>
          </a:p>
          <a:p>
            <a:pPr defTabSz="457200">
              <a:defRPr sz="1800">
                <a:solidFill>
                  <a:schemeClr val="accent5"/>
                </a:solidFill>
                <a:latin typeface="Times Roman"/>
                <a:ea typeface="Times Roman"/>
                <a:cs typeface="Times Roman"/>
                <a:sym typeface="Times Roman"/>
              </a:defRPr>
            </a:pPr>
          </a:p>
          <a:p>
            <a:pPr marL="457200" indent="-317500" defTabSz="457200">
              <a:spcBef>
                <a:spcPts val="1300"/>
              </a:spcBef>
              <a:buSzPct val="100000"/>
              <a:buFont typeface="Helvetica"/>
              <a:buChar char="•"/>
              <a:defRPr sz="1800">
                <a:solidFill>
                  <a:schemeClr val="accent5"/>
                </a:solidFill>
              </a:defRPr>
            </a:pPr>
            <a:r>
              <a:t>Why do you think </a:t>
            </a:r>
            <a:r>
              <a:rPr>
                <a:latin typeface="Courier New"/>
                <a:ea typeface="Courier New"/>
                <a:cs typeface="Courier New"/>
                <a:sym typeface="Courier New"/>
              </a:rPr>
              <a:t>&lt;&gt;</a:t>
            </a:r>
            <a:r>
              <a:t> was selected to represent not equal?</a:t>
            </a:r>
          </a:p>
          <a:p>
            <a:pPr defTabSz="457200">
              <a:defRPr sz="1800">
                <a:solidFill>
                  <a:schemeClr val="accent5"/>
                </a:solidFill>
                <a:latin typeface="Times Roman"/>
                <a:ea typeface="Times Roman"/>
                <a:cs typeface="Times Roman"/>
                <a:sym typeface="Times Roman"/>
              </a:defRPr>
            </a:pPr>
          </a:p>
          <a:p>
            <a:pPr marL="457200" indent="-317500" defTabSz="457200">
              <a:buSzPct val="100000"/>
              <a:buFont typeface="Helvetica"/>
              <a:buChar char="•"/>
              <a:defRPr sz="1800">
                <a:solidFill>
                  <a:schemeClr val="accent5"/>
                </a:solidFill>
              </a:defRPr>
            </a:pPr>
            <a:r>
              <a:t>Any questions about what any of the other Boolean operators do?</a:t>
            </a:r>
          </a:p>
          <a:p>
            <a:pPr marL="187157" indent="-187157">
              <a:buSzPct val="100000"/>
              <a:buAutoNum type="arabicPeriod" startAt="1"/>
              <a:defRPr sz="1800">
                <a:solidFill>
                  <a:schemeClr val="accent5"/>
                </a:solidFill>
              </a:defRPr>
            </a:pPr>
          </a:p>
        </p:txBody>
      </p:sp>
      <p:pic>
        <p:nvPicPr>
          <p:cNvPr id="244" name="Image" descr="Image"/>
          <p:cNvPicPr>
            <a:picLocks noChangeAspect="1"/>
          </p:cNvPicPr>
          <p:nvPr/>
        </p:nvPicPr>
        <p:blipFill>
          <a:blip r:embed="rId3">
            <a:extLst/>
          </a:blip>
          <a:stretch>
            <a:fillRect/>
          </a:stretch>
        </p:blipFill>
        <p:spPr>
          <a:xfrm>
            <a:off x="4616052" y="1554712"/>
            <a:ext cx="3053022" cy="2034076"/>
          </a:xfrm>
          <a:prstGeom prst="rect">
            <a:avLst/>
          </a:prstGeom>
          <a:ln w="12700">
            <a:miter lim="400000"/>
          </a:ln>
        </p:spPr>
      </p:pic>
      <p:sp>
        <p:nvSpPr>
          <p:cNvPr id="245" name="Reflection: Thinking about thinking…"/>
          <p:cNvSpPr txBox="1"/>
          <p:nvPr/>
        </p:nvSpPr>
        <p:spPr>
          <a:xfrm>
            <a:off x="1404467" y="357128"/>
            <a:ext cx="7302728" cy="939691"/>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91422" tIns="91422" rIns="91422" bIns="91422">
            <a:normAutofit fontScale="100000" lnSpcReduction="0"/>
          </a:bodyPr>
          <a:lstStyle/>
          <a:p>
            <a:pPr defTabSz="813816">
              <a:defRPr sz="2100">
                <a:latin typeface="+mn-lt"/>
                <a:ea typeface="+mn-ea"/>
                <a:cs typeface="+mn-cs"/>
                <a:sym typeface="Arial"/>
              </a:defRPr>
            </a:pPr>
            <a:r>
              <a:t>Reflection: Thinking about thinking</a:t>
            </a:r>
          </a:p>
          <a:p>
            <a:pPr defTabSz="813816">
              <a:defRPr sz="1200">
                <a:solidFill>
                  <a:schemeClr val="accent5"/>
                </a:solidFill>
              </a:defRPr>
            </a:pPr>
            <a:r>
              <a:t>be sure to:</a:t>
            </a:r>
            <a:r>
              <a:rPr>
                <a:solidFill>
                  <a:schemeClr val="accent5">
                    <a:lumOff val="-9843"/>
                  </a:schemeClr>
                </a:solidFill>
              </a:rPr>
              <a:t> </a:t>
            </a:r>
            <a:r>
              <a:rPr>
                <a:solidFill>
                  <a:schemeClr val="accent3">
                    <a:lumOff val="-9098"/>
                  </a:schemeClr>
                </a:solidFill>
              </a:rPr>
              <a:t>Answer each question below with a complete sentence.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24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4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4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24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24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24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43"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Do you think the expression to the right will give you a syntax error if you type it into a calculator? Explain why or why not.…"/>
          <p:cNvSpPr txBox="1"/>
          <p:nvPr>
            <p:ph type="body" sz="half" idx="1"/>
          </p:nvPr>
        </p:nvSpPr>
        <p:spPr>
          <a:xfrm>
            <a:off x="213011" y="1570376"/>
            <a:ext cx="3270378" cy="3002402"/>
          </a:xfrm>
          <a:prstGeom prst="rect">
            <a:avLst/>
          </a:prstGeom>
        </p:spPr>
        <p:txBody>
          <a:bodyPr/>
          <a:lstStyle/>
          <a:p>
            <a:pPr marL="242414" indent="-242414" defTabSz="388620">
              <a:lnSpc>
                <a:spcPct val="100000"/>
              </a:lnSpc>
              <a:spcBef>
                <a:spcPts val="1100"/>
              </a:spcBef>
              <a:buClrTx/>
              <a:buSzPct val="100000"/>
              <a:buFontTx/>
              <a:buAutoNum type="arabicPeriod" startAt="1"/>
              <a:defRPr sz="1813">
                <a:latin typeface="+mj-lt"/>
                <a:ea typeface="+mj-ea"/>
                <a:cs typeface="+mj-cs"/>
                <a:sym typeface="Helvetica"/>
              </a:defRPr>
            </a:pPr>
            <a:r>
              <a:t>Do you think the expression to the right will give you a </a:t>
            </a:r>
            <a:r>
              <a:rPr b="1">
                <a:latin typeface="Courier New"/>
                <a:ea typeface="Courier New"/>
                <a:cs typeface="Courier New"/>
                <a:sym typeface="Courier New"/>
              </a:rPr>
              <a:t>syntax error </a:t>
            </a:r>
            <a:r>
              <a:t>if you type it into a calculator? Explain why or why not.</a:t>
            </a:r>
            <a:endParaRPr b="1">
              <a:latin typeface="Courier New"/>
              <a:ea typeface="Courier New"/>
              <a:cs typeface="Courier New"/>
              <a:sym typeface="Courier New"/>
            </a:endParaRPr>
          </a:p>
          <a:p>
            <a:pPr marL="242414" indent="-242414" defTabSz="388620">
              <a:lnSpc>
                <a:spcPct val="100000"/>
              </a:lnSpc>
              <a:spcBef>
                <a:spcPts val="1100"/>
              </a:spcBef>
              <a:buClrTx/>
              <a:buSzPct val="100000"/>
              <a:buFontTx/>
              <a:buAutoNum type="arabicPeriod" startAt="1"/>
              <a:defRPr sz="1813">
                <a:latin typeface="+mj-lt"/>
                <a:ea typeface="+mj-ea"/>
                <a:cs typeface="+mj-cs"/>
                <a:sym typeface="Helvetica"/>
              </a:defRPr>
            </a:pPr>
            <a:r>
              <a:t>What do you think the phrase ‘syntax error’ means? Explain in a sentence.</a:t>
            </a:r>
          </a:p>
        </p:txBody>
      </p:sp>
      <p:grpSp>
        <p:nvGrpSpPr>
          <p:cNvPr id="181" name="Google Shape;118;p19"/>
          <p:cNvGrpSpPr/>
          <p:nvPr/>
        </p:nvGrpSpPr>
        <p:grpSpPr>
          <a:xfrm>
            <a:off x="1482370" y="410536"/>
            <a:ext cx="6648950" cy="1090311"/>
            <a:chOff x="-1" y="0"/>
            <a:chExt cx="6648949" cy="1090309"/>
          </a:xfrm>
        </p:grpSpPr>
        <p:sp>
          <p:nvSpPr>
            <p:cNvPr id="179" name="Rectangle"/>
            <p:cNvSpPr/>
            <p:nvPr/>
          </p:nvSpPr>
          <p:spPr>
            <a:xfrm>
              <a:off x="-2" y="0"/>
              <a:ext cx="6648951" cy="1090310"/>
            </a:xfrm>
            <a:prstGeom prst="rect">
              <a:avLst/>
            </a:prstGeom>
            <a:noFill/>
            <a:ln w="25400" cap="flat">
              <a:solidFill>
                <a:schemeClr val="accent1"/>
              </a:solidFill>
              <a:prstDash val="solid"/>
              <a:round/>
            </a:ln>
            <a:effectLst/>
          </p:spPr>
          <p:txBody>
            <a:bodyPr wrap="square" lIns="0" tIns="0" rIns="0" bIns="0" numCol="1" anchor="t">
              <a:noAutofit/>
            </a:bodyPr>
            <a:lstStyle/>
            <a:p>
              <a:pPr defTabSz="795527">
                <a:defRPr sz="1200">
                  <a:solidFill>
                    <a:schemeClr val="accent5"/>
                  </a:solidFill>
                </a:defRPr>
              </a:pPr>
            </a:p>
          </p:txBody>
        </p:sp>
        <p:sp>
          <p:nvSpPr>
            <p:cNvPr id="180" name="Do now…"/>
            <p:cNvSpPr txBox="1"/>
            <p:nvPr/>
          </p:nvSpPr>
          <p:spPr>
            <a:xfrm>
              <a:off x="13831" y="13831"/>
              <a:ext cx="6621287" cy="10626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1" tIns="91421" rIns="91421" bIns="91421" numCol="1" anchor="t">
              <a:normAutofit fontScale="100000" lnSpcReduction="0"/>
            </a:bodyPr>
            <a:lstStyle/>
            <a:p>
              <a:pPr defTabSz="560846">
                <a:defRPr sz="2256">
                  <a:latin typeface="+mn-lt"/>
                  <a:ea typeface="+mn-ea"/>
                  <a:cs typeface="+mn-cs"/>
                  <a:sym typeface="Arial"/>
                </a:defRPr>
              </a:pPr>
              <a:r>
                <a:t>Do now</a:t>
              </a:r>
            </a:p>
            <a:p>
              <a:pPr defTabSz="560846">
                <a:defRPr sz="1504">
                  <a:solidFill>
                    <a:schemeClr val="accent5"/>
                  </a:solidFill>
                </a:defRPr>
              </a:pPr>
              <a:r>
                <a:t>be sure to:</a:t>
              </a:r>
              <a:r>
                <a:rPr>
                  <a:solidFill>
                    <a:schemeClr val="accent5">
                      <a:lumOff val="-9843"/>
                    </a:schemeClr>
                  </a:solidFill>
                </a:rPr>
                <a:t> </a:t>
              </a:r>
              <a:r>
                <a:rPr>
                  <a:solidFill>
                    <a:schemeClr val="accent1"/>
                  </a:solidFill>
                </a:rPr>
                <a:t>find seat. Get out your </a:t>
              </a:r>
              <a:r>
                <a:rPr b="1">
                  <a:solidFill>
                    <a:schemeClr val="accent1"/>
                  </a:solidFill>
                </a:rPr>
                <a:t>binder </a:t>
              </a:r>
              <a:r>
                <a:rPr>
                  <a:solidFill>
                    <a:schemeClr val="accent1"/>
                  </a:solidFill>
                </a:rPr>
                <a:t>and answer the </a:t>
              </a:r>
              <a:r>
                <a:rPr b="1">
                  <a:solidFill>
                    <a:schemeClr val="accent1"/>
                  </a:solidFill>
                </a:rPr>
                <a:t>do now</a:t>
              </a:r>
              <a:r>
                <a:rPr>
                  <a:solidFill>
                    <a:schemeClr val="accent1"/>
                  </a:solidFill>
                </a:rPr>
                <a:t> questions below. Show all work or answer each question with a complete sentence.</a:t>
              </a:r>
            </a:p>
          </p:txBody>
        </p:sp>
      </p:grpSp>
      <p:sp>
        <p:nvSpPr>
          <p:cNvPr id="182" name="((1+2) * 3"/>
          <p:cNvSpPr txBox="1"/>
          <p:nvPr/>
        </p:nvSpPr>
        <p:spPr>
          <a:xfrm>
            <a:off x="4521732" y="2059833"/>
            <a:ext cx="1398316" cy="3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600">
                <a:solidFill>
                  <a:srgbClr val="000000"/>
                </a:solidFill>
              </a:defRPr>
            </a:lvl1pPr>
          </a:lstStyle>
          <a:p>
            <a:pPr/>
            <a:r>
              <a:t>((1+2) * 3</a:t>
            </a:r>
          </a:p>
        </p:txBody>
      </p:sp>
      <p:pic>
        <p:nvPicPr>
          <p:cNvPr id="183" name="Image" descr="Image"/>
          <p:cNvPicPr>
            <a:picLocks noChangeAspect="1"/>
          </p:cNvPicPr>
          <p:nvPr/>
        </p:nvPicPr>
        <p:blipFill>
          <a:blip r:embed="rId3">
            <a:extLst/>
          </a:blip>
          <a:stretch>
            <a:fillRect/>
          </a:stretch>
        </p:blipFill>
        <p:spPr>
          <a:xfrm>
            <a:off x="4565013" y="3012520"/>
            <a:ext cx="2373136" cy="1334889"/>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framing"/>
          <p:cNvSpPr txBox="1"/>
          <p:nvPr>
            <p:ph type="title"/>
          </p:nvPr>
        </p:nvSpPr>
        <p:spPr>
          <a:prstGeom prst="rect">
            <a:avLst/>
          </a:prstGeom>
        </p:spPr>
        <p:txBody>
          <a:bodyPr/>
          <a:lstStyle>
            <a:lvl1pPr defTabSz="886968">
              <a:defRPr sz="2910"/>
            </a:lvl1pPr>
          </a:lstStyle>
          <a:p>
            <a:pPr/>
            <a:r>
              <a:t>framing</a:t>
            </a:r>
          </a:p>
        </p:txBody>
      </p:sp>
      <p:pic>
        <p:nvPicPr>
          <p:cNvPr id="188" name="Image" descr="Image"/>
          <p:cNvPicPr>
            <a:picLocks noChangeAspect="1"/>
          </p:cNvPicPr>
          <p:nvPr/>
        </p:nvPicPr>
        <p:blipFill>
          <a:blip r:embed="rId2">
            <a:extLst/>
          </a:blip>
          <a:stretch>
            <a:fillRect/>
          </a:stretch>
        </p:blipFill>
        <p:spPr>
          <a:xfrm>
            <a:off x="251394" y="1554284"/>
            <a:ext cx="3352801" cy="2425701"/>
          </a:xfrm>
          <a:prstGeom prst="rect">
            <a:avLst/>
          </a:prstGeom>
          <a:ln w="12700">
            <a:miter lim="400000"/>
          </a:ln>
        </p:spPr>
      </p:pic>
      <p:sp>
        <p:nvSpPr>
          <p:cNvPr id="189" name="what: write expressions that produce Numbers, Strings, and Booleans…"/>
          <p:cNvSpPr txBox="1"/>
          <p:nvPr/>
        </p:nvSpPr>
        <p:spPr>
          <a:xfrm>
            <a:off x="3682386" y="1584122"/>
            <a:ext cx="4838766" cy="300240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ormAutofit fontScale="100000" lnSpcReduction="0"/>
          </a:bodyPr>
          <a:lstStyle/>
          <a:p>
            <a:pPr marL="457200" indent="-342900">
              <a:lnSpc>
                <a:spcPct val="115000"/>
              </a:lnSpc>
              <a:buClr>
                <a:srgbClr val="000000"/>
              </a:buClr>
              <a:buSzPts val="1800"/>
              <a:buFont typeface="Helvetica"/>
              <a:buChar char="●"/>
              <a:defRPr b="1" sz="1800">
                <a:solidFill>
                  <a:srgbClr val="000000"/>
                </a:solidFill>
                <a:latin typeface="Lato"/>
                <a:ea typeface="Lato"/>
                <a:cs typeface="Lato"/>
                <a:sym typeface="Lato"/>
              </a:defRPr>
            </a:pPr>
            <a:r>
              <a:t>what: </a:t>
            </a:r>
            <a:r>
              <a:rPr b="0"/>
              <a:t>write expressions that produce Numbers, Strings, and Booleans</a:t>
            </a:r>
            <a:endParaRPr b="0"/>
          </a:p>
          <a:p>
            <a:pPr marL="457200" indent="-342900">
              <a:lnSpc>
                <a:spcPct val="115000"/>
              </a:lnSpc>
              <a:buClr>
                <a:srgbClr val="000000"/>
              </a:buClr>
              <a:buSzPts val="1800"/>
              <a:buFont typeface="Helvetica"/>
              <a:buChar char="●"/>
              <a:defRPr b="1" sz="1800">
                <a:solidFill>
                  <a:srgbClr val="000000"/>
                </a:solidFill>
                <a:latin typeface="Lato"/>
                <a:ea typeface="Lato"/>
                <a:cs typeface="Lato"/>
                <a:sym typeface="Lato"/>
              </a:defRPr>
            </a:pPr>
            <a:r>
              <a:t>why: </a:t>
            </a:r>
            <a:r>
              <a:rPr b="0"/>
              <a:t>In this unit we’ll be applying our mathematical knowledge to make a</a:t>
            </a:r>
            <a:r>
              <a:rPr b="0" i="1"/>
              <a:t> video game </a:t>
            </a:r>
            <a:r>
              <a:rPr b="0"/>
              <a:t>using the programming language Pyret</a:t>
            </a:r>
            <a:endParaRPr b="0"/>
          </a:p>
          <a:p>
            <a:pPr marL="457200" indent="-342900">
              <a:lnSpc>
                <a:spcPct val="115000"/>
              </a:lnSpc>
              <a:buClr>
                <a:srgbClr val="000000"/>
              </a:buClr>
              <a:buSzPts val="1800"/>
              <a:buFont typeface="Helvetica"/>
              <a:buChar char="●"/>
              <a:defRPr b="1" sz="1800">
                <a:solidFill>
                  <a:srgbClr val="000000"/>
                </a:solidFill>
                <a:latin typeface="Lato"/>
                <a:ea typeface="Lato"/>
                <a:cs typeface="Lato"/>
                <a:sym typeface="Lato"/>
              </a:defRPr>
            </a:pPr>
            <a:r>
              <a:t>where to: </a:t>
            </a:r>
            <a:r>
              <a:rPr b="0"/>
              <a:t>Next we learn how to implement in functions in Pyret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8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8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89">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9"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3" name="Google Shape;118;p19"/>
          <p:cNvGrpSpPr/>
          <p:nvPr/>
        </p:nvGrpSpPr>
        <p:grpSpPr>
          <a:xfrm>
            <a:off x="1554180" y="-26167"/>
            <a:ext cx="6035638" cy="883635"/>
            <a:chOff x="-1" y="0"/>
            <a:chExt cx="6035636" cy="883634"/>
          </a:xfrm>
        </p:grpSpPr>
        <p:sp>
          <p:nvSpPr>
            <p:cNvPr id="191" name="Rectangle"/>
            <p:cNvSpPr/>
            <p:nvPr/>
          </p:nvSpPr>
          <p:spPr>
            <a:xfrm>
              <a:off x="-2" y="0"/>
              <a:ext cx="5388597" cy="883635"/>
            </a:xfrm>
            <a:prstGeom prst="rect">
              <a:avLst/>
            </a:prstGeom>
            <a:noFill/>
            <a:ln w="25400" cap="flat">
              <a:solidFill>
                <a:schemeClr val="accent1"/>
              </a:solidFill>
              <a:prstDash val="solid"/>
              <a:round/>
            </a:ln>
            <a:effectLst/>
          </p:spPr>
          <p:txBody>
            <a:bodyPr wrap="square" lIns="0" tIns="0" rIns="0" bIns="0" numCol="1" anchor="t">
              <a:noAutofit/>
            </a:bodyPr>
            <a:lstStyle/>
            <a:p>
              <a:pPr defTabSz="795527">
                <a:defRPr sz="1200">
                  <a:solidFill>
                    <a:schemeClr val="accent5"/>
                  </a:solidFill>
                </a:defRPr>
              </a:pPr>
            </a:p>
          </p:txBody>
        </p:sp>
        <p:sp>
          <p:nvSpPr>
            <p:cNvPr id="192" name="Do now…"/>
            <p:cNvSpPr txBox="1"/>
            <p:nvPr/>
          </p:nvSpPr>
          <p:spPr>
            <a:xfrm>
              <a:off x="11209" y="11209"/>
              <a:ext cx="6024427" cy="861216"/>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91421" tIns="91421" rIns="91421" bIns="91421" numCol="1" anchor="t">
              <a:normAutofit fontScale="100000" lnSpcReduction="0"/>
            </a:bodyPr>
            <a:lstStyle/>
            <a:p>
              <a:pPr defTabSz="459416">
                <a:defRPr sz="1848">
                  <a:latin typeface="+mn-lt"/>
                  <a:ea typeface="+mn-ea"/>
                  <a:cs typeface="+mn-cs"/>
                  <a:sym typeface="Arial"/>
                </a:defRPr>
              </a:pPr>
              <a:r>
                <a:t>Coding to learn</a:t>
              </a:r>
            </a:p>
            <a:p>
              <a:pPr defTabSz="459416">
                <a:defRPr sz="1232">
                  <a:solidFill>
                    <a:schemeClr val="accent5"/>
                  </a:solidFill>
                </a:defRPr>
              </a:pPr>
              <a:r>
                <a:t>be sure to:</a:t>
              </a:r>
              <a:r>
                <a:rPr>
                  <a:solidFill>
                    <a:schemeClr val="accent5">
                      <a:lumOff val="-9843"/>
                    </a:schemeClr>
                  </a:solidFill>
                </a:rPr>
                <a:t> </a:t>
              </a:r>
              <a:r>
                <a:rPr>
                  <a:solidFill>
                    <a:schemeClr val="accent1"/>
                  </a:solidFill>
                </a:rPr>
                <a:t>Open your computer. Navigate to </a:t>
              </a:r>
              <a:r>
                <a:rPr u="sng">
                  <a:solidFill>
                    <a:srgbClr val="0000FF"/>
                  </a:solidFill>
                  <a:uFill>
                    <a:solidFill>
                      <a:srgbClr val="0000FF"/>
                    </a:solidFill>
                  </a:uFill>
                  <a:hlinkClick r:id="rId3" invalidUrl="" action="" tgtFrame="" tooltip="" history="1" highlightClick="0" endSnd="0"/>
                </a:rPr>
                <a:t>code.pyret.org</a:t>
              </a:r>
              <a:r>
                <a:rPr>
                  <a:solidFill>
                    <a:schemeClr val="accent1"/>
                  </a:solidFill>
                </a:rPr>
                <a:t>. Read instructions below</a:t>
              </a:r>
            </a:p>
          </p:txBody>
        </p:sp>
      </p:grpSp>
      <p:sp>
        <p:nvSpPr>
          <p:cNvPr id="194" name="Click “sign in”. Use your Lehman email to make an account…"/>
          <p:cNvSpPr txBox="1"/>
          <p:nvPr/>
        </p:nvSpPr>
        <p:spPr>
          <a:xfrm>
            <a:off x="567208" y="1268503"/>
            <a:ext cx="3921934" cy="3352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1800"/>
            </a:pPr>
            <a:endParaRPr>
              <a:solidFill>
                <a:schemeClr val="accent5"/>
              </a:solidFill>
            </a:endParaRPr>
          </a:p>
          <a:p>
            <a:pPr marL="240631" indent="-240631">
              <a:buSzPct val="100000"/>
              <a:buAutoNum type="arabicPeriod" startAt="1"/>
              <a:defRPr sz="1800"/>
            </a:pPr>
            <a:r>
              <a:rPr>
                <a:solidFill>
                  <a:schemeClr val="accent5"/>
                </a:solidFill>
              </a:rPr>
              <a:t>Click “</a:t>
            </a:r>
            <a:r>
              <a:rPr>
                <a:solidFill>
                  <a:schemeClr val="accent1"/>
                </a:solidFill>
              </a:rPr>
              <a:t>sign in</a:t>
            </a:r>
            <a:r>
              <a:rPr>
                <a:solidFill>
                  <a:schemeClr val="accent5"/>
                </a:solidFill>
              </a:rPr>
              <a:t>”. Use your Lehman email to make an account</a:t>
            </a:r>
            <a:endParaRPr>
              <a:solidFill>
                <a:schemeClr val="accent5"/>
              </a:solidFill>
            </a:endParaRPr>
          </a:p>
          <a:p>
            <a:pPr marL="240631" indent="-240631">
              <a:buSzPct val="100000"/>
              <a:buAutoNum type="arabicPeriod" startAt="1"/>
              <a:defRPr sz="1800"/>
            </a:pPr>
            <a:r>
              <a:rPr>
                <a:solidFill>
                  <a:schemeClr val="accent5"/>
                </a:solidFill>
              </a:rPr>
              <a:t>Click “</a:t>
            </a:r>
            <a:r>
              <a:rPr>
                <a:solidFill>
                  <a:schemeClr val="accent1"/>
                </a:solidFill>
              </a:rPr>
              <a:t>open editor</a:t>
            </a:r>
            <a:r>
              <a:rPr>
                <a:solidFill>
                  <a:schemeClr val="accent5"/>
                </a:solidFill>
              </a:rPr>
              <a:t>”.</a:t>
            </a:r>
            <a:endParaRPr>
              <a:solidFill>
                <a:schemeClr val="accent5"/>
              </a:solidFill>
            </a:endParaRPr>
          </a:p>
          <a:p>
            <a:pPr marL="240631" indent="-240631">
              <a:buSzPct val="100000"/>
              <a:buAutoNum type="arabicPeriod" startAt="1"/>
              <a:defRPr sz="1800"/>
            </a:pPr>
            <a:r>
              <a:rPr>
                <a:solidFill>
                  <a:schemeClr val="accent5"/>
                </a:solidFill>
              </a:rPr>
              <a:t>With your partner, complete the </a:t>
            </a:r>
            <a:r>
              <a:rPr>
                <a:solidFill>
                  <a:schemeClr val="accent1"/>
                </a:solidFill>
              </a:rPr>
              <a:t>Numbers &amp; Strings</a:t>
            </a:r>
            <a:r>
              <a:rPr>
                <a:solidFill>
                  <a:schemeClr val="accent5"/>
                </a:solidFill>
              </a:rPr>
              <a:t> worksheet.</a:t>
            </a:r>
            <a:endParaRPr>
              <a:solidFill>
                <a:schemeClr val="accent5"/>
              </a:solidFill>
            </a:endParaRPr>
          </a:p>
          <a:p>
            <a:pPr marL="240631" indent="-240631">
              <a:buSzPct val="100000"/>
              <a:buAutoNum type="arabicPeriod" startAt="1"/>
              <a:defRPr sz="1800"/>
            </a:pPr>
            <a:r>
              <a:rPr>
                <a:solidFill>
                  <a:schemeClr val="accent5"/>
                </a:solidFill>
              </a:rPr>
              <a:t>Pay special attention to </a:t>
            </a:r>
            <a:r>
              <a:rPr b="1">
                <a:solidFill>
                  <a:schemeClr val="accent5"/>
                </a:solidFill>
              </a:rPr>
              <a:t>error messages</a:t>
            </a:r>
            <a:r>
              <a:rPr>
                <a:solidFill>
                  <a:schemeClr val="accent5"/>
                </a:solidFill>
              </a:rPr>
              <a:t>!</a:t>
            </a:r>
            <a:endParaRPr>
              <a:solidFill>
                <a:schemeClr val="accent5"/>
              </a:solidFill>
            </a:endParaRPr>
          </a:p>
          <a:p>
            <a:pPr marL="240631" indent="-240631">
              <a:buSzPct val="100000"/>
              <a:buAutoNum type="arabicPeriod" startAt="1"/>
              <a:defRPr sz="1800"/>
            </a:pPr>
            <a:r>
              <a:rPr>
                <a:solidFill>
                  <a:schemeClr val="accent5"/>
                </a:solidFill>
              </a:rPr>
              <a:t>When you’re done, turn over your worksheet and work on the </a:t>
            </a:r>
            <a:r>
              <a:rPr>
                <a:solidFill>
                  <a:schemeClr val="accent1"/>
                </a:solidFill>
              </a:rPr>
              <a:t>Booleans</a:t>
            </a:r>
            <a:r>
              <a:rPr>
                <a:solidFill>
                  <a:schemeClr val="accent5"/>
                </a:solidFill>
              </a:rPr>
              <a:t> assignment! </a:t>
            </a:r>
            <a:endParaRPr>
              <a:solidFill>
                <a:schemeClr val="accent5"/>
              </a:solidFill>
            </a:endParaRPr>
          </a:p>
        </p:txBody>
      </p:sp>
      <p:pic>
        <p:nvPicPr>
          <p:cNvPr id="195" name="Kx5_2sqEeaW5MeqcQH5cgd6SH9iMDam0s38oKP859BmglGXXMLu-9r6DjmLgfRltDtF1iiuN4QWaYN4vhdRSKhtolFZkuKsu2rdDuV0w7vADlzCkdIKndCstas2Q5qaDFckvDdaTvcU.png" descr="Kx5_2sqEeaW5MeqcQH5cgd6SH9iMDam0s38oKP859BmglGXXMLu-9r6DjmLgfRltDtF1iiuN4QWaYN4vhdRSKhtolFZkuKsu2rdDuV0w7vADlzCkdIKndCstas2Q5qaDFckvDdaTvcU.png"/>
          <p:cNvPicPr>
            <a:picLocks noChangeAspect="1"/>
          </p:cNvPicPr>
          <p:nvPr/>
        </p:nvPicPr>
        <p:blipFill>
          <a:blip r:embed="rId4">
            <a:extLst/>
          </a:blip>
          <a:stretch>
            <a:fillRect/>
          </a:stretch>
        </p:blipFill>
        <p:spPr>
          <a:xfrm>
            <a:off x="5256614" y="1085322"/>
            <a:ext cx="3099986" cy="2347563"/>
          </a:xfrm>
          <a:prstGeom prst="rect">
            <a:avLst/>
          </a:prstGeom>
          <a:ln w="12700">
            <a:miter lim="400000"/>
          </a:ln>
        </p:spPr>
      </p:pic>
      <p:pic>
        <p:nvPicPr>
          <p:cNvPr id="196" name="Image" descr="Image"/>
          <p:cNvPicPr>
            <a:picLocks noChangeAspect="1"/>
          </p:cNvPicPr>
          <p:nvPr/>
        </p:nvPicPr>
        <p:blipFill>
          <a:blip r:embed="rId5">
            <a:extLst/>
          </a:blip>
          <a:stretch>
            <a:fillRect/>
          </a:stretch>
        </p:blipFill>
        <p:spPr>
          <a:xfrm>
            <a:off x="4784499" y="3729746"/>
            <a:ext cx="4044216" cy="76262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9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9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9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9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9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19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2" fill="hold">
                                  <p:stCondLst>
                                    <p:cond delay="0"/>
                                  </p:stCondLst>
                                  <p:iterate type="el" backwards="0">
                                    <p:tmAbs val="0"/>
                                  </p:iterate>
                                  <p:childTnLst>
                                    <p:set>
                                      <p:cBhvr>
                                        <p:cTn id="36" fill="hold"/>
                                        <p:tgtEl>
                                          <p:spTgt spid="19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3" fill="hold">
                                  <p:stCondLst>
                                    <p:cond delay="0"/>
                                  </p:stCondLst>
                                  <p:iterate type="el" backwards="0">
                                    <p:tmAbs val="0"/>
                                  </p:iterate>
                                  <p:childTnLst>
                                    <p:set>
                                      <p:cBhvr>
                                        <p:cTn id="40" fill="hold"/>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4" grpId="1"/>
      <p:bldP build="whole" bldLvl="1" animBg="1" rev="0" advAuto="0" spid="195" grpId="2"/>
      <p:bldP build="whole" bldLvl="1" animBg="1" rev="0" advAuto="0" spid="196" grpId="3"/>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2" name="Google Shape;118;p19"/>
          <p:cNvGrpSpPr/>
          <p:nvPr/>
        </p:nvGrpSpPr>
        <p:grpSpPr>
          <a:xfrm>
            <a:off x="2119863" y="42840"/>
            <a:ext cx="5092941" cy="745621"/>
            <a:chOff x="0" y="0"/>
            <a:chExt cx="5092940" cy="745620"/>
          </a:xfrm>
        </p:grpSpPr>
        <p:sp>
          <p:nvSpPr>
            <p:cNvPr id="200" name="Rectangle"/>
            <p:cNvSpPr/>
            <p:nvPr/>
          </p:nvSpPr>
          <p:spPr>
            <a:xfrm>
              <a:off x="-1" y="0"/>
              <a:ext cx="4546961" cy="745621"/>
            </a:xfrm>
            <a:prstGeom prst="rect">
              <a:avLst/>
            </a:prstGeom>
            <a:noFill/>
            <a:ln w="25400" cap="flat">
              <a:solidFill>
                <a:schemeClr val="accent1"/>
              </a:solidFill>
              <a:prstDash val="solid"/>
              <a:round/>
            </a:ln>
            <a:effectLst/>
          </p:spPr>
          <p:txBody>
            <a:bodyPr wrap="square" lIns="0" tIns="0" rIns="0" bIns="0" numCol="1" anchor="t">
              <a:noAutofit/>
            </a:bodyPr>
            <a:lstStyle/>
            <a:p>
              <a:pPr defTabSz="795527">
                <a:defRPr sz="1200">
                  <a:solidFill>
                    <a:schemeClr val="accent5"/>
                  </a:solidFill>
                </a:defRPr>
              </a:pPr>
            </a:p>
          </p:txBody>
        </p:sp>
        <p:sp>
          <p:nvSpPr>
            <p:cNvPr id="201" name="Do now…"/>
            <p:cNvSpPr txBox="1"/>
            <p:nvPr/>
          </p:nvSpPr>
          <p:spPr>
            <a:xfrm>
              <a:off x="9458" y="9458"/>
              <a:ext cx="5083482" cy="726705"/>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91421" tIns="91421" rIns="91421" bIns="91421" numCol="1" anchor="t">
              <a:normAutofit fontScale="100000" lnSpcReduction="0"/>
            </a:bodyPr>
            <a:lstStyle/>
            <a:p>
              <a:pPr defTabSz="507148">
                <a:defRPr sz="2040">
                  <a:latin typeface="+mn-lt"/>
                  <a:ea typeface="+mn-ea"/>
                  <a:cs typeface="+mn-cs"/>
                  <a:sym typeface="Arial"/>
                </a:defRPr>
              </a:pPr>
              <a:r>
                <a:t>Coding to learn</a:t>
              </a:r>
            </a:p>
            <a:p>
              <a:pPr defTabSz="507148">
                <a:defRPr sz="1360">
                  <a:solidFill>
                    <a:schemeClr val="accent5"/>
                  </a:solidFill>
                </a:defRPr>
              </a:pPr>
              <a:r>
                <a:t>be sure to:</a:t>
              </a:r>
              <a:r>
                <a:rPr>
                  <a:solidFill>
                    <a:schemeClr val="accent5">
                      <a:lumOff val="-9843"/>
                    </a:schemeClr>
                  </a:solidFill>
                </a:rPr>
                <a:t> </a:t>
              </a:r>
              <a:r>
                <a:rPr>
                  <a:solidFill>
                    <a:schemeClr val="accent1"/>
                  </a:solidFill>
                </a:rPr>
                <a:t>Work through these problems with your partner.</a:t>
              </a:r>
            </a:p>
          </p:txBody>
        </p:sp>
      </p:grpSp>
      <p:pic>
        <p:nvPicPr>
          <p:cNvPr id="203" name="Image" descr="Image"/>
          <p:cNvPicPr>
            <a:picLocks noChangeAspect="1"/>
          </p:cNvPicPr>
          <p:nvPr/>
        </p:nvPicPr>
        <p:blipFill>
          <a:blip r:embed="rId3">
            <a:extLst/>
          </a:blip>
          <a:stretch>
            <a:fillRect/>
          </a:stretch>
        </p:blipFill>
        <p:spPr>
          <a:xfrm>
            <a:off x="1242848" y="1213864"/>
            <a:ext cx="7088352" cy="3091208"/>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9" name="Google Shape;118;p19"/>
          <p:cNvGrpSpPr/>
          <p:nvPr/>
        </p:nvGrpSpPr>
        <p:grpSpPr>
          <a:xfrm>
            <a:off x="2119863" y="42840"/>
            <a:ext cx="5092941" cy="745621"/>
            <a:chOff x="0" y="0"/>
            <a:chExt cx="5092940" cy="745620"/>
          </a:xfrm>
        </p:grpSpPr>
        <p:sp>
          <p:nvSpPr>
            <p:cNvPr id="207" name="Rectangle"/>
            <p:cNvSpPr/>
            <p:nvPr/>
          </p:nvSpPr>
          <p:spPr>
            <a:xfrm>
              <a:off x="-1" y="0"/>
              <a:ext cx="4546961" cy="745621"/>
            </a:xfrm>
            <a:prstGeom prst="rect">
              <a:avLst/>
            </a:prstGeom>
            <a:noFill/>
            <a:ln w="25400" cap="flat">
              <a:solidFill>
                <a:schemeClr val="accent1"/>
              </a:solidFill>
              <a:prstDash val="solid"/>
              <a:round/>
            </a:ln>
            <a:effectLst/>
          </p:spPr>
          <p:txBody>
            <a:bodyPr wrap="square" lIns="0" tIns="0" rIns="0" bIns="0" numCol="1" anchor="t">
              <a:noAutofit/>
            </a:bodyPr>
            <a:lstStyle/>
            <a:p>
              <a:pPr defTabSz="795527">
                <a:defRPr sz="1200">
                  <a:solidFill>
                    <a:schemeClr val="accent5"/>
                  </a:solidFill>
                </a:defRPr>
              </a:pPr>
            </a:p>
          </p:txBody>
        </p:sp>
        <p:sp>
          <p:nvSpPr>
            <p:cNvPr id="208" name="Do now…"/>
            <p:cNvSpPr txBox="1"/>
            <p:nvPr/>
          </p:nvSpPr>
          <p:spPr>
            <a:xfrm>
              <a:off x="9458" y="9458"/>
              <a:ext cx="5083482" cy="726705"/>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91421" tIns="91421" rIns="91421" bIns="91421" numCol="1" anchor="t">
              <a:normAutofit fontScale="100000" lnSpcReduction="0"/>
            </a:bodyPr>
            <a:lstStyle/>
            <a:p>
              <a:pPr defTabSz="507148">
                <a:defRPr sz="2040">
                  <a:latin typeface="+mn-lt"/>
                  <a:ea typeface="+mn-ea"/>
                  <a:cs typeface="+mn-cs"/>
                  <a:sym typeface="Arial"/>
                </a:defRPr>
              </a:pPr>
              <a:r>
                <a:t>Coding to learn</a:t>
              </a:r>
            </a:p>
            <a:p>
              <a:pPr defTabSz="507148">
                <a:defRPr sz="1360">
                  <a:solidFill>
                    <a:schemeClr val="accent5"/>
                  </a:solidFill>
                </a:defRPr>
              </a:pPr>
              <a:r>
                <a:t>be sure to:</a:t>
              </a:r>
              <a:r>
                <a:rPr>
                  <a:solidFill>
                    <a:schemeClr val="accent5">
                      <a:lumOff val="-9843"/>
                    </a:schemeClr>
                  </a:solidFill>
                </a:rPr>
                <a:t> </a:t>
              </a:r>
              <a:r>
                <a:rPr>
                  <a:solidFill>
                    <a:schemeClr val="accent1"/>
                  </a:solidFill>
                </a:rPr>
                <a:t>Work through these problems with your partner.</a:t>
              </a:r>
            </a:p>
          </p:txBody>
        </p:sp>
      </p:grpSp>
      <p:pic>
        <p:nvPicPr>
          <p:cNvPr id="210" name="Image" descr="Image"/>
          <p:cNvPicPr>
            <a:picLocks noChangeAspect="1"/>
          </p:cNvPicPr>
          <p:nvPr/>
        </p:nvPicPr>
        <p:blipFill>
          <a:blip r:embed="rId3">
            <a:extLst/>
          </a:blip>
          <a:stretch>
            <a:fillRect/>
          </a:stretch>
        </p:blipFill>
        <p:spPr>
          <a:xfrm>
            <a:off x="1062146" y="1253276"/>
            <a:ext cx="8056454" cy="351828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6" name="Google Shape;118;p19"/>
          <p:cNvGrpSpPr/>
          <p:nvPr/>
        </p:nvGrpSpPr>
        <p:grpSpPr>
          <a:xfrm>
            <a:off x="2119863" y="42840"/>
            <a:ext cx="5092941" cy="745621"/>
            <a:chOff x="0" y="0"/>
            <a:chExt cx="5092940" cy="745620"/>
          </a:xfrm>
        </p:grpSpPr>
        <p:sp>
          <p:nvSpPr>
            <p:cNvPr id="214" name="Rectangle"/>
            <p:cNvSpPr/>
            <p:nvPr/>
          </p:nvSpPr>
          <p:spPr>
            <a:xfrm>
              <a:off x="-1" y="0"/>
              <a:ext cx="4546961" cy="745621"/>
            </a:xfrm>
            <a:prstGeom prst="rect">
              <a:avLst/>
            </a:prstGeom>
            <a:noFill/>
            <a:ln w="25400" cap="flat">
              <a:solidFill>
                <a:schemeClr val="accent1"/>
              </a:solidFill>
              <a:prstDash val="solid"/>
              <a:round/>
            </a:ln>
            <a:effectLst/>
          </p:spPr>
          <p:txBody>
            <a:bodyPr wrap="square" lIns="0" tIns="0" rIns="0" bIns="0" numCol="1" anchor="t">
              <a:noAutofit/>
            </a:bodyPr>
            <a:lstStyle/>
            <a:p>
              <a:pPr defTabSz="795527">
                <a:defRPr sz="1200">
                  <a:solidFill>
                    <a:schemeClr val="accent5"/>
                  </a:solidFill>
                </a:defRPr>
              </a:pPr>
            </a:p>
          </p:txBody>
        </p:sp>
        <p:sp>
          <p:nvSpPr>
            <p:cNvPr id="215" name="Do now…"/>
            <p:cNvSpPr txBox="1"/>
            <p:nvPr/>
          </p:nvSpPr>
          <p:spPr>
            <a:xfrm>
              <a:off x="9458" y="9458"/>
              <a:ext cx="5083482" cy="726705"/>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91421" tIns="91421" rIns="91421" bIns="91421" numCol="1" anchor="t">
              <a:normAutofit fontScale="100000" lnSpcReduction="0"/>
            </a:bodyPr>
            <a:lstStyle/>
            <a:p>
              <a:pPr defTabSz="507148">
                <a:defRPr sz="2040">
                  <a:latin typeface="+mn-lt"/>
                  <a:ea typeface="+mn-ea"/>
                  <a:cs typeface="+mn-cs"/>
                  <a:sym typeface="Arial"/>
                </a:defRPr>
              </a:pPr>
              <a:r>
                <a:t>Coding to learn</a:t>
              </a:r>
            </a:p>
            <a:p>
              <a:pPr defTabSz="507148">
                <a:defRPr sz="1360">
                  <a:solidFill>
                    <a:schemeClr val="accent5"/>
                  </a:solidFill>
                </a:defRPr>
              </a:pPr>
              <a:r>
                <a:t>be sure to:</a:t>
              </a:r>
              <a:r>
                <a:rPr>
                  <a:solidFill>
                    <a:schemeClr val="accent5">
                      <a:lumOff val="-9843"/>
                    </a:schemeClr>
                  </a:solidFill>
                </a:rPr>
                <a:t> </a:t>
              </a:r>
              <a:r>
                <a:rPr>
                  <a:solidFill>
                    <a:schemeClr val="accent1"/>
                  </a:solidFill>
                </a:rPr>
                <a:t>Work through these problems with your partner.</a:t>
              </a:r>
            </a:p>
          </p:txBody>
        </p:sp>
      </p:grpSp>
      <p:pic>
        <p:nvPicPr>
          <p:cNvPr id="217" name="Image" descr="Image"/>
          <p:cNvPicPr>
            <a:picLocks noChangeAspect="1"/>
          </p:cNvPicPr>
          <p:nvPr/>
        </p:nvPicPr>
        <p:blipFill>
          <a:blip r:embed="rId3">
            <a:extLst/>
          </a:blip>
          <a:stretch>
            <a:fillRect/>
          </a:stretch>
        </p:blipFill>
        <p:spPr>
          <a:xfrm>
            <a:off x="94334" y="1252855"/>
            <a:ext cx="9144001" cy="339979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23" name="Google Shape;118;p19"/>
          <p:cNvGrpSpPr/>
          <p:nvPr/>
        </p:nvGrpSpPr>
        <p:grpSpPr>
          <a:xfrm>
            <a:off x="2119863" y="42840"/>
            <a:ext cx="5092941" cy="745621"/>
            <a:chOff x="0" y="0"/>
            <a:chExt cx="5092940" cy="745620"/>
          </a:xfrm>
        </p:grpSpPr>
        <p:sp>
          <p:nvSpPr>
            <p:cNvPr id="221" name="Rectangle"/>
            <p:cNvSpPr/>
            <p:nvPr/>
          </p:nvSpPr>
          <p:spPr>
            <a:xfrm>
              <a:off x="-1" y="0"/>
              <a:ext cx="4546961" cy="745621"/>
            </a:xfrm>
            <a:prstGeom prst="rect">
              <a:avLst/>
            </a:prstGeom>
            <a:noFill/>
            <a:ln w="25400" cap="flat">
              <a:solidFill>
                <a:schemeClr val="accent1"/>
              </a:solidFill>
              <a:prstDash val="solid"/>
              <a:round/>
            </a:ln>
            <a:effectLst/>
          </p:spPr>
          <p:txBody>
            <a:bodyPr wrap="square" lIns="0" tIns="0" rIns="0" bIns="0" numCol="1" anchor="t">
              <a:noAutofit/>
            </a:bodyPr>
            <a:lstStyle/>
            <a:p>
              <a:pPr defTabSz="795527">
                <a:defRPr sz="1200">
                  <a:solidFill>
                    <a:schemeClr val="accent5"/>
                  </a:solidFill>
                </a:defRPr>
              </a:pPr>
            </a:p>
          </p:txBody>
        </p:sp>
        <p:sp>
          <p:nvSpPr>
            <p:cNvPr id="222" name="Do now…"/>
            <p:cNvSpPr txBox="1"/>
            <p:nvPr/>
          </p:nvSpPr>
          <p:spPr>
            <a:xfrm>
              <a:off x="9458" y="9458"/>
              <a:ext cx="5083482" cy="726705"/>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91421" tIns="91421" rIns="91421" bIns="91421" numCol="1" anchor="t">
              <a:normAutofit fontScale="100000" lnSpcReduction="0"/>
            </a:bodyPr>
            <a:lstStyle/>
            <a:p>
              <a:pPr defTabSz="507148">
                <a:defRPr sz="2040">
                  <a:latin typeface="+mn-lt"/>
                  <a:ea typeface="+mn-ea"/>
                  <a:cs typeface="+mn-cs"/>
                  <a:sym typeface="Arial"/>
                </a:defRPr>
              </a:pPr>
              <a:r>
                <a:t>Coding to learn</a:t>
              </a:r>
            </a:p>
            <a:p>
              <a:pPr defTabSz="507148">
                <a:defRPr sz="1360">
                  <a:solidFill>
                    <a:schemeClr val="accent5"/>
                  </a:solidFill>
                </a:defRPr>
              </a:pPr>
              <a:r>
                <a:t>be sure to:</a:t>
              </a:r>
              <a:r>
                <a:rPr>
                  <a:solidFill>
                    <a:schemeClr val="accent5">
                      <a:lumOff val="-9843"/>
                    </a:schemeClr>
                  </a:solidFill>
                </a:rPr>
                <a:t> </a:t>
              </a:r>
              <a:r>
                <a:rPr>
                  <a:solidFill>
                    <a:schemeClr val="accent1"/>
                  </a:solidFill>
                </a:rPr>
                <a:t>Work through these problems with your partner.</a:t>
              </a:r>
            </a:p>
          </p:txBody>
        </p:sp>
      </p:grpSp>
      <p:pic>
        <p:nvPicPr>
          <p:cNvPr id="224" name="Image" descr="Image"/>
          <p:cNvPicPr>
            <a:picLocks noChangeAspect="1"/>
          </p:cNvPicPr>
          <p:nvPr/>
        </p:nvPicPr>
        <p:blipFill>
          <a:blip r:embed="rId3">
            <a:extLst/>
          </a:blip>
          <a:stretch>
            <a:fillRect/>
          </a:stretch>
        </p:blipFill>
        <p:spPr>
          <a:xfrm>
            <a:off x="1060732" y="1103124"/>
            <a:ext cx="8083268" cy="338091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30" name="Google Shape;118;p19"/>
          <p:cNvGrpSpPr/>
          <p:nvPr/>
        </p:nvGrpSpPr>
        <p:grpSpPr>
          <a:xfrm>
            <a:off x="2119863" y="42840"/>
            <a:ext cx="5092941" cy="745621"/>
            <a:chOff x="0" y="0"/>
            <a:chExt cx="5092940" cy="745620"/>
          </a:xfrm>
        </p:grpSpPr>
        <p:sp>
          <p:nvSpPr>
            <p:cNvPr id="228" name="Rectangle"/>
            <p:cNvSpPr/>
            <p:nvPr/>
          </p:nvSpPr>
          <p:spPr>
            <a:xfrm>
              <a:off x="-1" y="0"/>
              <a:ext cx="4546961" cy="745621"/>
            </a:xfrm>
            <a:prstGeom prst="rect">
              <a:avLst/>
            </a:prstGeom>
            <a:noFill/>
            <a:ln w="25400" cap="flat">
              <a:solidFill>
                <a:schemeClr val="accent1"/>
              </a:solidFill>
              <a:prstDash val="solid"/>
              <a:round/>
            </a:ln>
            <a:effectLst/>
          </p:spPr>
          <p:txBody>
            <a:bodyPr wrap="square" lIns="0" tIns="0" rIns="0" bIns="0" numCol="1" anchor="t">
              <a:noAutofit/>
            </a:bodyPr>
            <a:lstStyle/>
            <a:p>
              <a:pPr defTabSz="795527">
                <a:defRPr sz="1200">
                  <a:solidFill>
                    <a:schemeClr val="accent5"/>
                  </a:solidFill>
                </a:defRPr>
              </a:pPr>
            </a:p>
          </p:txBody>
        </p:sp>
        <p:sp>
          <p:nvSpPr>
            <p:cNvPr id="229" name="Do now…"/>
            <p:cNvSpPr txBox="1"/>
            <p:nvPr/>
          </p:nvSpPr>
          <p:spPr>
            <a:xfrm>
              <a:off x="9458" y="9458"/>
              <a:ext cx="5083482" cy="726705"/>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91421" tIns="91421" rIns="91421" bIns="91421" numCol="1" anchor="t">
              <a:normAutofit fontScale="100000" lnSpcReduction="0"/>
            </a:bodyPr>
            <a:lstStyle/>
            <a:p>
              <a:pPr defTabSz="507148">
                <a:defRPr sz="2040">
                  <a:latin typeface="+mn-lt"/>
                  <a:ea typeface="+mn-ea"/>
                  <a:cs typeface="+mn-cs"/>
                  <a:sym typeface="Arial"/>
                </a:defRPr>
              </a:pPr>
              <a:r>
                <a:t>Coding to learn</a:t>
              </a:r>
            </a:p>
            <a:p>
              <a:pPr defTabSz="507148">
                <a:defRPr sz="1360">
                  <a:solidFill>
                    <a:schemeClr val="accent5"/>
                  </a:solidFill>
                </a:defRPr>
              </a:pPr>
              <a:r>
                <a:t>be sure to:</a:t>
              </a:r>
              <a:r>
                <a:rPr>
                  <a:solidFill>
                    <a:schemeClr val="accent5">
                      <a:lumOff val="-9843"/>
                    </a:schemeClr>
                  </a:solidFill>
                </a:rPr>
                <a:t> </a:t>
              </a:r>
              <a:r>
                <a:rPr>
                  <a:solidFill>
                    <a:schemeClr val="accent1"/>
                  </a:solidFill>
                </a:rPr>
                <a:t>Work through these problems with your partner.</a:t>
              </a:r>
            </a:p>
          </p:txBody>
        </p:sp>
      </p:grpSp>
      <p:pic>
        <p:nvPicPr>
          <p:cNvPr id="231" name="Image" descr="Image"/>
          <p:cNvPicPr>
            <a:picLocks noChangeAspect="1"/>
          </p:cNvPicPr>
          <p:nvPr/>
        </p:nvPicPr>
        <p:blipFill>
          <a:blip r:embed="rId3">
            <a:extLst/>
          </a:blip>
          <a:stretch>
            <a:fillRect/>
          </a:stretch>
        </p:blipFill>
        <p:spPr>
          <a:xfrm>
            <a:off x="292100" y="1419284"/>
            <a:ext cx="9144000" cy="304543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46524"/>
      </a:lt1>
      <a:dk2>
        <a:srgbClr val="A7A7A7"/>
      </a:dk2>
      <a:lt2>
        <a:srgbClr val="535353"/>
      </a:lt2>
      <a:accent1>
        <a:srgbClr val="01579B"/>
      </a:accent1>
      <a:accent2>
        <a:srgbClr val="27C7BD"/>
      </a:accent2>
      <a:accent3>
        <a:srgbClr val="0099E8"/>
      </a:accent3>
      <a:accent4>
        <a:srgbClr val="51B9A3"/>
      </a:accent4>
      <a:accent5>
        <a:srgbClr val="FB8C00"/>
      </a:accent5>
      <a:accent6>
        <a:srgbClr val="FFAE88"/>
      </a:accent6>
      <a:hlink>
        <a:srgbClr val="0000FF"/>
      </a:hlink>
      <a:folHlink>
        <a:srgbClr val="FF00FF"/>
      </a:folHlink>
    </a:clrScheme>
    <a:fontScheme name="Swiss">
      <a:majorFont>
        <a:latin typeface="Helvetica"/>
        <a:ea typeface="Helvetica"/>
        <a:cs typeface="Helvetica"/>
      </a:majorFont>
      <a:minorFont>
        <a:latin typeface="Arial"/>
        <a:ea typeface="Arial"/>
        <a:cs typeface="Arial"/>
      </a:minorFont>
    </a:fontScheme>
    <a:fmtScheme name="Swis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46524"/>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wiss">
  <a:themeElements>
    <a:clrScheme name="Swiss">
      <a:dk1>
        <a:srgbClr val="000000"/>
      </a:dk1>
      <a:lt1>
        <a:srgbClr val="FFFFFF"/>
      </a:lt1>
      <a:dk2>
        <a:srgbClr val="A7A7A7"/>
      </a:dk2>
      <a:lt2>
        <a:srgbClr val="535353"/>
      </a:lt2>
      <a:accent1>
        <a:srgbClr val="01579B"/>
      </a:accent1>
      <a:accent2>
        <a:srgbClr val="27C7BD"/>
      </a:accent2>
      <a:accent3>
        <a:srgbClr val="0099E8"/>
      </a:accent3>
      <a:accent4>
        <a:srgbClr val="51B9A3"/>
      </a:accent4>
      <a:accent5>
        <a:srgbClr val="FB8C00"/>
      </a:accent5>
      <a:accent6>
        <a:srgbClr val="FFAE88"/>
      </a:accent6>
      <a:hlink>
        <a:srgbClr val="0000FF"/>
      </a:hlink>
      <a:folHlink>
        <a:srgbClr val="FF00FF"/>
      </a:folHlink>
    </a:clrScheme>
    <a:fontScheme name="Swiss">
      <a:majorFont>
        <a:latin typeface="Helvetica"/>
        <a:ea typeface="Helvetica"/>
        <a:cs typeface="Helvetica"/>
      </a:majorFont>
      <a:minorFont>
        <a:latin typeface="Arial"/>
        <a:ea typeface="Arial"/>
        <a:cs typeface="Arial"/>
      </a:minorFont>
    </a:fontScheme>
    <a:fmtScheme name="Swis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46524"/>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F46524"/>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